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Poppins Bold" charset="1" panose="00000800000000000000"/>
      <p:regular r:id="rId15"/>
    </p:embeddedFont>
    <p:embeddedFont>
      <p:font typeface="Poppins" charset="1" panose="00000500000000000000"/>
      <p:regular r:id="rId16"/>
    </p:embeddedFont>
    <p:embeddedFont>
      <p:font typeface="Poppins Italics" charset="1" panose="00000500000000000000"/>
      <p:regular r:id="rId17"/>
    </p:embeddedFont>
    <p:embeddedFont>
      <p:font typeface="Lilita One" charset="1" panose="020000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6.png" Type="http://schemas.openxmlformats.org/officeDocument/2006/relationships/image"/><Relationship Id="rId5" Target="../media/image7.png" Type="http://schemas.openxmlformats.org/officeDocument/2006/relationships/image"/><Relationship Id="rId6" Target="../media/image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8.png" Type="http://schemas.openxmlformats.org/officeDocument/2006/relationships/image"/><Relationship Id="rId5" Target="../media/image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Relationship Id="rId7" Target="../media/image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png" Type="http://schemas.openxmlformats.org/officeDocument/2006/relationships/image"/><Relationship Id="rId6" Target="../media/image1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14.jpeg" Type="http://schemas.openxmlformats.org/officeDocument/2006/relationships/image"/><Relationship Id="rId6" Target="../media/image15.jpeg" Type="http://schemas.openxmlformats.org/officeDocument/2006/relationships/image"/><Relationship Id="rId7" Target="../media/image16.jpeg" Type="http://schemas.openxmlformats.org/officeDocument/2006/relationships/image"/><Relationship Id="rId8" Target="../media/image17.jpeg" Type="http://schemas.openxmlformats.org/officeDocument/2006/relationships/image"/><Relationship Id="rId9" Target="../media/image18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88680"/>
            <a:ext cx="18288000" cy="1798320"/>
          </a:xfrm>
          <a:custGeom>
            <a:avLst/>
            <a:gdLst/>
            <a:ahLst/>
            <a:cxnLst/>
            <a:rect r="r" b="b" t="t" l="l"/>
            <a:pathLst>
              <a:path h="1798320" w="18288000">
                <a:moveTo>
                  <a:pt x="0" y="0"/>
                </a:moveTo>
                <a:lnTo>
                  <a:pt x="18288000" y="0"/>
                </a:lnTo>
                <a:lnTo>
                  <a:pt x="18288000" y="1798320"/>
                </a:lnTo>
                <a:lnTo>
                  <a:pt x="0" y="1798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041299" y="9101185"/>
            <a:ext cx="2676525" cy="876300"/>
          </a:xfrm>
          <a:custGeom>
            <a:avLst/>
            <a:gdLst/>
            <a:ahLst/>
            <a:cxnLst/>
            <a:rect r="r" b="b" t="t" l="l"/>
            <a:pathLst>
              <a:path h="876300" w="2676525">
                <a:moveTo>
                  <a:pt x="0" y="0"/>
                </a:moveTo>
                <a:lnTo>
                  <a:pt x="2676525" y="0"/>
                </a:lnTo>
                <a:lnTo>
                  <a:pt x="2676525" y="876300"/>
                </a:lnTo>
                <a:lnTo>
                  <a:pt x="0" y="8763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785261" y="3050181"/>
            <a:ext cx="10717477" cy="4041016"/>
          </a:xfrm>
          <a:custGeom>
            <a:avLst/>
            <a:gdLst/>
            <a:ahLst/>
            <a:cxnLst/>
            <a:rect r="r" b="b" t="t" l="l"/>
            <a:pathLst>
              <a:path h="4041016" w="10717477">
                <a:moveTo>
                  <a:pt x="0" y="0"/>
                </a:moveTo>
                <a:lnTo>
                  <a:pt x="10717478" y="0"/>
                </a:lnTo>
                <a:lnTo>
                  <a:pt x="10717478" y="4041016"/>
                </a:lnTo>
                <a:lnTo>
                  <a:pt x="0" y="40410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31567" y="738143"/>
            <a:ext cx="13124715" cy="10535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19"/>
              </a:lnSpc>
            </a:pPr>
            <a:r>
              <a:rPr lang="en-US" b="true" sz="699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Safeguarding Audit </a:t>
            </a:r>
            <a:r>
              <a:rPr lang="en-US" sz="699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2026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123278" y="2859681"/>
            <a:ext cx="192234" cy="13017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43"/>
              </a:lnSpc>
            </a:pPr>
            <a:r>
              <a:rPr lang="en-US" b="true" sz="6999">
                <a:solidFill>
                  <a:srgbClr val="B50443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176197" y="8342157"/>
            <a:ext cx="3319491" cy="3007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2"/>
              </a:lnSpc>
            </a:pPr>
            <a:r>
              <a:rPr lang="en-US" b="true" sz="1594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coventry.anglican.org/walking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7819552"/>
            <a:ext cx="13124715" cy="608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9"/>
              </a:lnSpc>
            </a:pPr>
            <a:r>
              <a:rPr lang="en-US" sz="3999" i="true">
                <a:solidFill>
                  <a:srgbClr val="B50443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It’s here!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30003" y="1699554"/>
            <a:ext cx="17027993" cy="7031665"/>
          </a:xfrm>
          <a:custGeom>
            <a:avLst/>
            <a:gdLst/>
            <a:ahLst/>
            <a:cxnLst/>
            <a:rect r="r" b="b" t="t" l="l"/>
            <a:pathLst>
              <a:path h="7031665" w="17027993">
                <a:moveTo>
                  <a:pt x="0" y="0"/>
                </a:moveTo>
                <a:lnTo>
                  <a:pt x="17027994" y="0"/>
                </a:lnTo>
                <a:lnTo>
                  <a:pt x="17027994" y="7031665"/>
                </a:lnTo>
                <a:lnTo>
                  <a:pt x="0" y="70316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7415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8488680"/>
            <a:ext cx="18288000" cy="1798320"/>
          </a:xfrm>
          <a:custGeom>
            <a:avLst/>
            <a:gdLst/>
            <a:ahLst/>
            <a:cxnLst/>
            <a:rect r="r" b="b" t="t" l="l"/>
            <a:pathLst>
              <a:path h="1798320" w="18288000">
                <a:moveTo>
                  <a:pt x="0" y="0"/>
                </a:moveTo>
                <a:lnTo>
                  <a:pt x="18288000" y="0"/>
                </a:lnTo>
                <a:lnTo>
                  <a:pt x="18288000" y="1798320"/>
                </a:lnTo>
                <a:lnTo>
                  <a:pt x="0" y="17983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041299" y="9101185"/>
            <a:ext cx="2676525" cy="876300"/>
          </a:xfrm>
          <a:custGeom>
            <a:avLst/>
            <a:gdLst/>
            <a:ahLst/>
            <a:cxnLst/>
            <a:rect r="r" b="b" t="t" l="l"/>
            <a:pathLst>
              <a:path h="876300" w="2676525">
                <a:moveTo>
                  <a:pt x="0" y="0"/>
                </a:moveTo>
                <a:lnTo>
                  <a:pt x="2676525" y="0"/>
                </a:lnTo>
                <a:lnTo>
                  <a:pt x="2676525" y="876300"/>
                </a:lnTo>
                <a:lnTo>
                  <a:pt x="0" y="8763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123278" y="2859681"/>
            <a:ext cx="192234" cy="13017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43"/>
              </a:lnSpc>
            </a:pPr>
            <a:r>
              <a:rPr lang="en-US" b="true" sz="6999">
                <a:solidFill>
                  <a:srgbClr val="B50443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176197" y="8342157"/>
            <a:ext cx="3319491" cy="3007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2"/>
              </a:lnSpc>
            </a:pPr>
            <a:r>
              <a:rPr lang="en-US" b="true" sz="1594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coventry.anglican.org/walking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31567" y="506677"/>
            <a:ext cx="13124715" cy="10535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19"/>
              </a:lnSpc>
            </a:pPr>
            <a:r>
              <a:rPr lang="en-US" b="true" sz="699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Timeline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88680"/>
            <a:ext cx="18288000" cy="1798320"/>
          </a:xfrm>
          <a:custGeom>
            <a:avLst/>
            <a:gdLst/>
            <a:ahLst/>
            <a:cxnLst/>
            <a:rect r="r" b="b" t="t" l="l"/>
            <a:pathLst>
              <a:path h="1798320" w="18288000">
                <a:moveTo>
                  <a:pt x="0" y="0"/>
                </a:moveTo>
                <a:lnTo>
                  <a:pt x="18288000" y="0"/>
                </a:lnTo>
                <a:lnTo>
                  <a:pt x="18288000" y="1798320"/>
                </a:lnTo>
                <a:lnTo>
                  <a:pt x="0" y="1798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041299" y="9101185"/>
            <a:ext cx="2676525" cy="876300"/>
          </a:xfrm>
          <a:custGeom>
            <a:avLst/>
            <a:gdLst/>
            <a:ahLst/>
            <a:cxnLst/>
            <a:rect r="r" b="b" t="t" l="l"/>
            <a:pathLst>
              <a:path h="876300" w="2676525">
                <a:moveTo>
                  <a:pt x="0" y="0"/>
                </a:moveTo>
                <a:lnTo>
                  <a:pt x="2676525" y="0"/>
                </a:lnTo>
                <a:lnTo>
                  <a:pt x="2676525" y="876300"/>
                </a:lnTo>
                <a:lnTo>
                  <a:pt x="0" y="8763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123278" y="2859681"/>
            <a:ext cx="192234" cy="13017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43"/>
              </a:lnSpc>
            </a:pPr>
            <a:r>
              <a:rPr lang="en-US" b="true" sz="6999">
                <a:solidFill>
                  <a:srgbClr val="B50443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176197" y="8342157"/>
            <a:ext cx="3319491" cy="3007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2"/>
              </a:lnSpc>
            </a:pPr>
            <a:r>
              <a:rPr lang="en-US" b="true" sz="1594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coventry.anglican.org/walking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31567" y="506677"/>
            <a:ext cx="13124715" cy="10535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19"/>
              </a:lnSpc>
            </a:pPr>
            <a:r>
              <a:rPr lang="en-US" b="true" sz="699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What will they look at?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29034" y="4062873"/>
            <a:ext cx="15111216" cy="340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3599" indent="-431800" lvl="1">
              <a:lnSpc>
                <a:spcPts val="5399"/>
              </a:lnSpc>
              <a:buFont typeface="Arial"/>
              <a:buChar char="•"/>
            </a:pPr>
            <a:r>
              <a:rPr lang="en-US" b="true" sz="399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Parish dashboards</a:t>
            </a:r>
            <a:r>
              <a:rPr lang="en-US" sz="3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l" marL="863599" indent="-431800" lvl="1">
              <a:lnSpc>
                <a:spcPts val="5399"/>
              </a:lnSpc>
              <a:buFont typeface="Arial"/>
              <a:buChar char="•"/>
            </a:pPr>
            <a:r>
              <a:rPr lang="en-US" b="true" sz="399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Safeguarding training</a:t>
            </a:r>
            <a:r>
              <a:rPr lang="en-US" sz="3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up to date for key roles </a:t>
            </a:r>
            <a:r>
              <a:rPr lang="en-US" sz="3999" i="tru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Church Wardens, PSO, PCC members, Lay and ordained leaders </a:t>
            </a:r>
          </a:p>
          <a:p>
            <a:pPr algn="l" marL="863599" indent="-431800" lvl="1">
              <a:lnSpc>
                <a:spcPts val="5399"/>
              </a:lnSpc>
              <a:buFont typeface="Arial"/>
              <a:buChar char="•"/>
            </a:pPr>
            <a:r>
              <a:rPr lang="en-US" b="true" sz="399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Safer recruitment</a:t>
            </a:r>
            <a:r>
              <a:rPr lang="en-US" sz="3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999" i="tru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how this is recorded and tracked at parish level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814047" y="2362476"/>
            <a:ext cx="15569740" cy="1356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99"/>
              </a:lnSpc>
            </a:pPr>
            <a:r>
              <a:rPr lang="en-US" b="true" sz="4999">
                <a:solidFill>
                  <a:srgbClr val="B50443"/>
                </a:solidFill>
                <a:latin typeface="Poppins Bold"/>
                <a:ea typeface="Poppins Bold"/>
                <a:cs typeface="Poppins Bold"/>
                <a:sym typeface="Poppins Bold"/>
              </a:rPr>
              <a:t>At parish level</a:t>
            </a:r>
          </a:p>
          <a:p>
            <a:pPr algn="l">
              <a:lnSpc>
                <a:spcPts val="4639"/>
              </a:lnSpc>
            </a:pPr>
            <a:r>
              <a:rPr lang="en-US" sz="3999" i="tru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Key areas of evidence will INEQE look at;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88680"/>
            <a:ext cx="18288000" cy="1798320"/>
          </a:xfrm>
          <a:custGeom>
            <a:avLst/>
            <a:gdLst/>
            <a:ahLst/>
            <a:cxnLst/>
            <a:rect r="r" b="b" t="t" l="l"/>
            <a:pathLst>
              <a:path h="1798320" w="18288000">
                <a:moveTo>
                  <a:pt x="0" y="0"/>
                </a:moveTo>
                <a:lnTo>
                  <a:pt x="18288000" y="0"/>
                </a:lnTo>
                <a:lnTo>
                  <a:pt x="18288000" y="1798320"/>
                </a:lnTo>
                <a:lnTo>
                  <a:pt x="0" y="1798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51338">
            <a:off x="10561081" y="708879"/>
            <a:ext cx="6554970" cy="9272784"/>
          </a:xfrm>
          <a:custGeom>
            <a:avLst/>
            <a:gdLst/>
            <a:ahLst/>
            <a:cxnLst/>
            <a:rect r="r" b="b" t="t" l="l"/>
            <a:pathLst>
              <a:path h="9272784" w="6554970">
                <a:moveTo>
                  <a:pt x="0" y="0"/>
                </a:moveTo>
                <a:lnTo>
                  <a:pt x="6554971" y="0"/>
                </a:lnTo>
                <a:lnTo>
                  <a:pt x="6554971" y="9272784"/>
                </a:lnTo>
                <a:lnTo>
                  <a:pt x="0" y="92727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057990" y="3910644"/>
            <a:ext cx="5611326" cy="3980575"/>
          </a:xfrm>
          <a:custGeom>
            <a:avLst/>
            <a:gdLst/>
            <a:ahLst/>
            <a:cxnLst/>
            <a:rect r="r" b="b" t="t" l="l"/>
            <a:pathLst>
              <a:path h="3980575" w="5611326">
                <a:moveTo>
                  <a:pt x="0" y="0"/>
                </a:moveTo>
                <a:lnTo>
                  <a:pt x="5611327" y="0"/>
                </a:lnTo>
                <a:lnTo>
                  <a:pt x="5611327" y="3980575"/>
                </a:lnTo>
                <a:lnTo>
                  <a:pt x="0" y="39805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123278" y="2859681"/>
            <a:ext cx="192234" cy="13017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43"/>
              </a:lnSpc>
            </a:pPr>
            <a:r>
              <a:rPr lang="en-US" b="true" sz="6999">
                <a:solidFill>
                  <a:srgbClr val="B50443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176197" y="8342157"/>
            <a:ext cx="3319491" cy="3007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2"/>
              </a:lnSpc>
            </a:pPr>
            <a:r>
              <a:rPr lang="en-US" b="true" sz="1594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coventry.anglican.org/walking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-462115">
            <a:off x="1010901" y="5610560"/>
            <a:ext cx="5611326" cy="3980575"/>
          </a:xfrm>
          <a:custGeom>
            <a:avLst/>
            <a:gdLst/>
            <a:ahLst/>
            <a:cxnLst/>
            <a:rect r="r" b="b" t="t" l="l"/>
            <a:pathLst>
              <a:path h="3980575" w="5611326">
                <a:moveTo>
                  <a:pt x="0" y="0"/>
                </a:moveTo>
                <a:lnTo>
                  <a:pt x="5611326" y="0"/>
                </a:lnTo>
                <a:lnTo>
                  <a:pt x="5611326" y="3980575"/>
                </a:lnTo>
                <a:lnTo>
                  <a:pt x="0" y="39805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731567" y="506677"/>
            <a:ext cx="7581570" cy="2984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19"/>
              </a:lnSpc>
            </a:pPr>
            <a:r>
              <a:rPr lang="en-US" b="true" sz="699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The Safeguarding Survey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88680"/>
            <a:ext cx="18288000" cy="1798320"/>
          </a:xfrm>
          <a:custGeom>
            <a:avLst/>
            <a:gdLst/>
            <a:ahLst/>
            <a:cxnLst/>
            <a:rect r="r" b="b" t="t" l="l"/>
            <a:pathLst>
              <a:path h="1798320" w="18288000">
                <a:moveTo>
                  <a:pt x="0" y="0"/>
                </a:moveTo>
                <a:lnTo>
                  <a:pt x="18288000" y="0"/>
                </a:lnTo>
                <a:lnTo>
                  <a:pt x="18288000" y="1798320"/>
                </a:lnTo>
                <a:lnTo>
                  <a:pt x="0" y="1798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520702" y="3605784"/>
            <a:ext cx="8003299" cy="4590596"/>
            <a:chOff x="0" y="0"/>
            <a:chExt cx="7981950" cy="457835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765810" y="21590"/>
              <a:ext cx="6451600" cy="4326890"/>
            </a:xfrm>
            <a:custGeom>
              <a:avLst/>
              <a:gdLst/>
              <a:ahLst/>
              <a:cxnLst/>
              <a:rect r="r" b="b" t="t" l="l"/>
              <a:pathLst>
                <a:path h="4326890" w="645160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981950" cy="4542790"/>
            </a:xfrm>
            <a:custGeom>
              <a:avLst/>
              <a:gdLst/>
              <a:ahLst/>
              <a:cxnLst/>
              <a:rect r="r" b="b" t="t" l="l"/>
              <a:pathLst>
                <a:path h="4542790" w="798195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969696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3460750" y="4349750"/>
              <a:ext cx="1059180" cy="96520"/>
            </a:xfrm>
            <a:custGeom>
              <a:avLst/>
              <a:gdLst/>
              <a:ahLst/>
              <a:cxnLst/>
              <a:rect r="r" b="b" t="t" l="l"/>
              <a:pathLst>
                <a:path h="96520" w="105918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727171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163830" y="4542790"/>
              <a:ext cx="7654290" cy="35560"/>
            </a:xfrm>
            <a:custGeom>
              <a:avLst/>
              <a:gdLst/>
              <a:ahLst/>
              <a:cxnLst/>
              <a:rect r="r" b="b" t="t" l="l"/>
              <a:pathLst>
                <a:path h="35560" w="765429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27171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962660" y="276860"/>
              <a:ext cx="6055360" cy="3789680"/>
            </a:xfrm>
            <a:custGeom>
              <a:avLst/>
              <a:gdLst/>
              <a:ahLst/>
              <a:cxnLst/>
              <a:rect r="r" b="b" t="t" l="l"/>
              <a:pathLst>
                <a:path h="3789680" w="605536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>
              <a:blip r:embed="rId4"/>
              <a:stretch>
                <a:fillRect l="-2536" t="-6674" r="-8176" b="-18817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5123278" y="2859681"/>
            <a:ext cx="192234" cy="13017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43"/>
              </a:lnSpc>
            </a:pPr>
            <a:r>
              <a:rPr lang="en-US" b="true" sz="6999">
                <a:solidFill>
                  <a:srgbClr val="B50443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31567" y="506677"/>
            <a:ext cx="7581570" cy="20190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19"/>
              </a:lnSpc>
            </a:pPr>
            <a:r>
              <a:rPr lang="en-US" b="true" sz="699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Preparing for the Survey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144000" y="468577"/>
            <a:ext cx="8066424" cy="8183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39"/>
              </a:lnSpc>
            </a:pPr>
            <a:r>
              <a:rPr lang="en-US" b="true" sz="3999">
                <a:solidFill>
                  <a:srgbClr val="B50443"/>
                </a:solidFill>
                <a:latin typeface="Poppins Bold"/>
                <a:ea typeface="Poppins Bold"/>
                <a:cs typeface="Poppins Bold"/>
                <a:sym typeface="Poppins Bold"/>
              </a:rPr>
              <a:t>Tell</a:t>
            </a:r>
          </a:p>
          <a:p>
            <a:pPr algn="l">
              <a:lnSpc>
                <a:spcPts val="4639"/>
              </a:lnSpc>
            </a:pPr>
            <a:r>
              <a:rPr lang="en-US" sz="3999" i="tru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Tell people it’s coming.</a:t>
            </a:r>
          </a:p>
          <a:p>
            <a:pPr algn="l">
              <a:lnSpc>
                <a:spcPts val="4639"/>
              </a:lnSpc>
            </a:pPr>
            <a:r>
              <a:rPr lang="en-US" b="true" sz="3999">
                <a:solidFill>
                  <a:srgbClr val="B50443"/>
                </a:solidFill>
                <a:latin typeface="Poppins Bold"/>
                <a:ea typeface="Poppins Bold"/>
                <a:cs typeface="Poppins Bold"/>
                <a:sym typeface="Poppins Bold"/>
              </a:rPr>
              <a:t>Teach</a:t>
            </a:r>
          </a:p>
          <a:p>
            <a:pPr algn="l">
              <a:lnSpc>
                <a:spcPts val="4639"/>
              </a:lnSpc>
            </a:pPr>
            <a:r>
              <a:rPr lang="en-US" sz="3999" i="tru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Teach about how it’s a gospel imperative.</a:t>
            </a:r>
          </a:p>
          <a:p>
            <a:pPr algn="l">
              <a:lnSpc>
                <a:spcPts val="4639"/>
              </a:lnSpc>
            </a:pPr>
            <a:r>
              <a:rPr lang="en-US" b="true" sz="3999">
                <a:solidFill>
                  <a:srgbClr val="B50443"/>
                </a:solidFill>
                <a:latin typeface="Poppins Bold"/>
                <a:ea typeface="Poppins Bold"/>
                <a:cs typeface="Poppins Bold"/>
                <a:sym typeface="Poppins Bold"/>
              </a:rPr>
              <a:t>Tend</a:t>
            </a:r>
          </a:p>
          <a:p>
            <a:pPr algn="l">
              <a:lnSpc>
                <a:spcPts val="4639"/>
              </a:lnSpc>
            </a:pPr>
            <a:r>
              <a:rPr lang="en-US" sz="3999" i="tru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Tend to specific services and groups.</a:t>
            </a:r>
          </a:p>
          <a:p>
            <a:pPr algn="l">
              <a:lnSpc>
                <a:spcPts val="4639"/>
              </a:lnSpc>
            </a:pPr>
            <a:r>
              <a:rPr lang="en-US" b="true" sz="3999">
                <a:solidFill>
                  <a:srgbClr val="B50443"/>
                </a:solidFill>
                <a:latin typeface="Poppins Bold"/>
                <a:ea typeface="Poppins Bold"/>
                <a:cs typeface="Poppins Bold"/>
                <a:sym typeface="Poppins Bold"/>
              </a:rPr>
              <a:t>Transform</a:t>
            </a:r>
          </a:p>
          <a:p>
            <a:pPr algn="l">
              <a:lnSpc>
                <a:spcPts val="4639"/>
              </a:lnSpc>
            </a:pPr>
            <a:r>
              <a:rPr lang="en-US" sz="3999" i="tru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Talk about how this will help us.</a:t>
            </a:r>
          </a:p>
          <a:p>
            <a:pPr algn="l">
              <a:lnSpc>
                <a:spcPts val="4639"/>
              </a:lnSpc>
            </a:pPr>
            <a:r>
              <a:rPr lang="en-US" b="true" sz="3999">
                <a:solidFill>
                  <a:srgbClr val="B50443"/>
                </a:solidFill>
                <a:latin typeface="Poppins Bold"/>
                <a:ea typeface="Poppins Bold"/>
                <a:cs typeface="Poppins Bold"/>
                <a:sym typeface="Poppins Bold"/>
              </a:rPr>
              <a:t>Treasure</a:t>
            </a:r>
          </a:p>
          <a:p>
            <a:pPr algn="l">
              <a:lnSpc>
                <a:spcPts val="4639"/>
              </a:lnSpc>
            </a:pPr>
            <a:r>
              <a:rPr lang="en-US" sz="3999" i="tru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Celebrate people and groups who take part.</a:t>
            </a:r>
          </a:p>
          <a:p>
            <a:pPr algn="l">
              <a:lnSpc>
                <a:spcPts val="4639"/>
              </a:lnSpc>
            </a:pP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5041299" y="9101185"/>
            <a:ext cx="2676525" cy="876300"/>
          </a:xfrm>
          <a:custGeom>
            <a:avLst/>
            <a:gdLst/>
            <a:ahLst/>
            <a:cxnLst/>
            <a:rect r="r" b="b" t="t" l="l"/>
            <a:pathLst>
              <a:path h="876300" w="2676525">
                <a:moveTo>
                  <a:pt x="0" y="0"/>
                </a:moveTo>
                <a:lnTo>
                  <a:pt x="2676525" y="0"/>
                </a:lnTo>
                <a:lnTo>
                  <a:pt x="2676525" y="876300"/>
                </a:lnTo>
                <a:lnTo>
                  <a:pt x="0" y="8763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88680"/>
            <a:ext cx="18288000" cy="1798320"/>
          </a:xfrm>
          <a:custGeom>
            <a:avLst/>
            <a:gdLst/>
            <a:ahLst/>
            <a:cxnLst/>
            <a:rect r="r" b="b" t="t" l="l"/>
            <a:pathLst>
              <a:path h="1798320" w="18288000">
                <a:moveTo>
                  <a:pt x="0" y="0"/>
                </a:moveTo>
                <a:lnTo>
                  <a:pt x="18288000" y="0"/>
                </a:lnTo>
                <a:lnTo>
                  <a:pt x="18288000" y="1798320"/>
                </a:lnTo>
                <a:lnTo>
                  <a:pt x="0" y="1798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041299" y="9101185"/>
            <a:ext cx="2676525" cy="876300"/>
          </a:xfrm>
          <a:custGeom>
            <a:avLst/>
            <a:gdLst/>
            <a:ahLst/>
            <a:cxnLst/>
            <a:rect r="r" b="b" t="t" l="l"/>
            <a:pathLst>
              <a:path h="876300" w="2676525">
                <a:moveTo>
                  <a:pt x="0" y="0"/>
                </a:moveTo>
                <a:lnTo>
                  <a:pt x="2676525" y="0"/>
                </a:lnTo>
                <a:lnTo>
                  <a:pt x="2676525" y="876300"/>
                </a:lnTo>
                <a:lnTo>
                  <a:pt x="0" y="8763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123278" y="2859681"/>
            <a:ext cx="192234" cy="13017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43"/>
              </a:lnSpc>
            </a:pPr>
            <a:r>
              <a:rPr lang="en-US" b="true" sz="6999">
                <a:solidFill>
                  <a:srgbClr val="B50443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176197" y="8342157"/>
            <a:ext cx="3319491" cy="3007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2"/>
              </a:lnSpc>
            </a:pPr>
            <a:r>
              <a:rPr lang="en-US" b="true" sz="1594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coventry.anglican.org/walking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31567" y="506677"/>
            <a:ext cx="13124715" cy="10535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19"/>
              </a:lnSpc>
            </a:pPr>
            <a:r>
              <a:rPr lang="en-US" b="true" sz="699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Support &amp; Resources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251338">
            <a:off x="12156377" y="828850"/>
            <a:ext cx="5068239" cy="7169626"/>
          </a:xfrm>
          <a:custGeom>
            <a:avLst/>
            <a:gdLst/>
            <a:ahLst/>
            <a:cxnLst/>
            <a:rect r="r" b="b" t="t" l="l"/>
            <a:pathLst>
              <a:path h="7169626" w="5068239">
                <a:moveTo>
                  <a:pt x="0" y="0"/>
                </a:moveTo>
                <a:lnTo>
                  <a:pt x="5068238" y="0"/>
                </a:lnTo>
                <a:lnTo>
                  <a:pt x="5068238" y="7169626"/>
                </a:lnTo>
                <a:lnTo>
                  <a:pt x="0" y="71696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169858" y="5812004"/>
            <a:ext cx="3304714" cy="2344305"/>
          </a:xfrm>
          <a:custGeom>
            <a:avLst/>
            <a:gdLst/>
            <a:ahLst/>
            <a:cxnLst/>
            <a:rect r="r" b="b" t="t" l="l"/>
            <a:pathLst>
              <a:path h="2344305" w="3304714">
                <a:moveTo>
                  <a:pt x="0" y="0"/>
                </a:moveTo>
                <a:lnTo>
                  <a:pt x="3304714" y="0"/>
                </a:lnTo>
                <a:lnTo>
                  <a:pt x="3304714" y="2344305"/>
                </a:lnTo>
                <a:lnTo>
                  <a:pt x="0" y="23443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462115">
            <a:off x="10997407" y="6984156"/>
            <a:ext cx="3304714" cy="2344305"/>
          </a:xfrm>
          <a:custGeom>
            <a:avLst/>
            <a:gdLst/>
            <a:ahLst/>
            <a:cxnLst/>
            <a:rect r="r" b="b" t="t" l="l"/>
            <a:pathLst>
              <a:path h="2344305" w="3304714">
                <a:moveTo>
                  <a:pt x="0" y="0"/>
                </a:moveTo>
                <a:lnTo>
                  <a:pt x="3304713" y="0"/>
                </a:lnTo>
                <a:lnTo>
                  <a:pt x="3304713" y="2344305"/>
                </a:lnTo>
                <a:lnTo>
                  <a:pt x="0" y="23443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359130" y="2913508"/>
            <a:ext cx="9208397" cy="1791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39"/>
              </a:lnSpc>
            </a:pPr>
            <a:r>
              <a:rPr lang="en-US" b="true" sz="3999">
                <a:solidFill>
                  <a:srgbClr val="B50443"/>
                </a:solidFill>
                <a:latin typeface="Poppins Bold"/>
                <a:ea typeface="Poppins Bold"/>
                <a:cs typeface="Poppins Bold"/>
                <a:sym typeface="Poppins Bold"/>
              </a:rPr>
              <a:t>Print Media </a:t>
            </a:r>
          </a:p>
          <a:p>
            <a:pPr algn="l">
              <a:lnSpc>
                <a:spcPts val="4639"/>
              </a:lnSpc>
            </a:pPr>
            <a:r>
              <a:rPr lang="en-US" sz="3999" i="tru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Posters and Postcards in your pack</a:t>
            </a:r>
          </a:p>
          <a:p>
            <a:pPr algn="l">
              <a:lnSpc>
                <a:spcPts val="4639"/>
              </a:lnSpc>
            </a:pPr>
            <a:r>
              <a:rPr lang="en-US" sz="3999" i="tru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Take more if you need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59130" y="5273127"/>
            <a:ext cx="7266948" cy="1791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39"/>
              </a:lnSpc>
            </a:pPr>
            <a:r>
              <a:rPr lang="en-US" sz="3999" b="true">
                <a:solidFill>
                  <a:srgbClr val="B50443"/>
                </a:solidFill>
                <a:latin typeface="Poppins Bold"/>
                <a:ea typeface="Poppins Bold"/>
                <a:cs typeface="Poppins Bold"/>
                <a:sym typeface="Poppins Bold"/>
              </a:rPr>
              <a:t>Digital</a:t>
            </a:r>
          </a:p>
          <a:p>
            <a:pPr algn="l">
              <a:lnSpc>
                <a:spcPts val="4639"/>
              </a:lnSpc>
            </a:pPr>
            <a:r>
              <a:rPr lang="en-US" sz="3999" i="tru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Screens for notices, foyers, pre &amp; Post services.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1BD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892032" y="3592192"/>
            <a:ext cx="10272689" cy="8490243"/>
            <a:chOff x="0" y="0"/>
            <a:chExt cx="13696919" cy="11320325"/>
          </a:xfrm>
        </p:grpSpPr>
        <p:sp>
          <p:nvSpPr>
            <p:cNvPr name="Freeform 3" id="3"/>
            <p:cNvSpPr/>
            <p:nvPr/>
          </p:nvSpPr>
          <p:spPr>
            <a:xfrm flipH="false" flipV="false" rot="-770304">
              <a:off x="835103" y="1225312"/>
              <a:ext cx="12026714" cy="8869701"/>
            </a:xfrm>
            <a:custGeom>
              <a:avLst/>
              <a:gdLst/>
              <a:ahLst/>
              <a:cxnLst/>
              <a:rect r="r" b="b" t="t" l="l"/>
              <a:pathLst>
                <a:path h="8869701" w="12026714">
                  <a:moveTo>
                    <a:pt x="0" y="0"/>
                  </a:moveTo>
                  <a:lnTo>
                    <a:pt x="12026713" y="0"/>
                  </a:lnTo>
                  <a:lnTo>
                    <a:pt x="12026713" y="8869701"/>
                  </a:lnTo>
                  <a:lnTo>
                    <a:pt x="0" y="88697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4" id="4"/>
            <p:cNvGrpSpPr/>
            <p:nvPr/>
          </p:nvGrpSpPr>
          <p:grpSpPr>
            <a:xfrm rot="-553531">
              <a:off x="3667362" y="5941148"/>
              <a:ext cx="1565523" cy="1663393"/>
              <a:chOff x="0" y="0"/>
              <a:chExt cx="167820" cy="178311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167820" cy="178311"/>
              </a:xfrm>
              <a:custGeom>
                <a:avLst/>
                <a:gdLst/>
                <a:ahLst/>
                <a:cxnLst/>
                <a:rect r="r" b="b" t="t" l="l"/>
                <a:pathLst>
                  <a:path h="178311" w="167820">
                    <a:moveTo>
                      <a:pt x="83910" y="0"/>
                    </a:moveTo>
                    <a:lnTo>
                      <a:pt x="83910" y="0"/>
                    </a:lnTo>
                    <a:cubicBezTo>
                      <a:pt x="130252" y="0"/>
                      <a:pt x="167820" y="37568"/>
                      <a:pt x="167820" y="83910"/>
                    </a:cubicBezTo>
                    <a:lnTo>
                      <a:pt x="167820" y="94401"/>
                    </a:lnTo>
                    <a:cubicBezTo>
                      <a:pt x="167820" y="116656"/>
                      <a:pt x="158979" y="137998"/>
                      <a:pt x="143243" y="153735"/>
                    </a:cubicBezTo>
                    <a:cubicBezTo>
                      <a:pt x="127507" y="169471"/>
                      <a:pt x="106164" y="178311"/>
                      <a:pt x="83910" y="178311"/>
                    </a:cubicBezTo>
                    <a:lnTo>
                      <a:pt x="83910" y="178311"/>
                    </a:lnTo>
                    <a:cubicBezTo>
                      <a:pt x="61656" y="178311"/>
                      <a:pt x="40313" y="169471"/>
                      <a:pt x="24577" y="153735"/>
                    </a:cubicBezTo>
                    <a:cubicBezTo>
                      <a:pt x="8840" y="137998"/>
                      <a:pt x="0" y="116656"/>
                      <a:pt x="0" y="94401"/>
                    </a:cubicBezTo>
                    <a:lnTo>
                      <a:pt x="0" y="83910"/>
                    </a:lnTo>
                    <a:cubicBezTo>
                      <a:pt x="0" y="61656"/>
                      <a:pt x="8840" y="40313"/>
                      <a:pt x="24577" y="24577"/>
                    </a:cubicBezTo>
                    <a:cubicBezTo>
                      <a:pt x="40313" y="8840"/>
                      <a:pt x="61656" y="0"/>
                      <a:pt x="83910" y="0"/>
                    </a:cubicBezTo>
                    <a:close/>
                  </a:path>
                </a:pathLst>
              </a:custGeom>
              <a:solidFill>
                <a:srgbClr val="F593B8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19050"/>
                <a:ext cx="167820" cy="19736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020"/>
                  </a:lnSpc>
                </a:pPr>
              </a:p>
            </p:txBody>
          </p:sp>
        </p:grpSp>
        <p:sp>
          <p:nvSpPr>
            <p:cNvPr name="TextBox 7" id="7"/>
            <p:cNvSpPr txBox="true"/>
            <p:nvPr/>
          </p:nvSpPr>
          <p:spPr>
            <a:xfrm rot="-613050">
              <a:off x="3629642" y="5190559"/>
              <a:ext cx="1330925" cy="29114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295"/>
                </a:lnSpc>
                <a:spcBef>
                  <a:spcPct val="0"/>
                </a:spcBef>
              </a:pPr>
              <a:r>
                <a:rPr lang="en-US" sz="13068">
                  <a:solidFill>
                    <a:srgbClr val="282829"/>
                  </a:solidFill>
                  <a:latin typeface="Lilita One"/>
                  <a:ea typeface="Lilita One"/>
                  <a:cs typeface="Lilita One"/>
                  <a:sym typeface="Lilita One"/>
                </a:rPr>
                <a:t>O</a:t>
              </a: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816212" y="777531"/>
            <a:ext cx="13859006" cy="4898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40"/>
              </a:lnSpc>
            </a:pPr>
            <a:r>
              <a:rPr lang="en-US" sz="7621">
                <a:solidFill>
                  <a:srgbClr val="282829"/>
                </a:solidFill>
                <a:latin typeface="Lilita One"/>
                <a:ea typeface="Lilita One"/>
                <a:cs typeface="Lilita One"/>
                <a:sym typeface="Lilita One"/>
              </a:rPr>
              <a:t>The</a:t>
            </a:r>
          </a:p>
          <a:p>
            <a:pPr algn="l">
              <a:lnSpc>
                <a:spcPts val="11970"/>
              </a:lnSpc>
            </a:pPr>
            <a:r>
              <a:rPr lang="en-US" sz="12600">
                <a:solidFill>
                  <a:srgbClr val="FDFDFD"/>
                </a:solidFill>
                <a:latin typeface="Lilita One"/>
                <a:ea typeface="Lilita One"/>
                <a:cs typeface="Lilita One"/>
                <a:sym typeface="Lilita One"/>
              </a:rPr>
              <a:t>SAFEGUARDING</a:t>
            </a:r>
          </a:p>
          <a:p>
            <a:pPr algn="l">
              <a:lnSpc>
                <a:spcPts val="11970"/>
              </a:lnSpc>
            </a:pPr>
            <a:r>
              <a:rPr lang="en-US" sz="12600">
                <a:solidFill>
                  <a:srgbClr val="FDFDFD"/>
                </a:solidFill>
                <a:latin typeface="Lilita One"/>
                <a:ea typeface="Lilita One"/>
                <a:cs typeface="Lilita One"/>
                <a:sym typeface="Lilita One"/>
              </a:rPr>
              <a:t>SURVEY</a:t>
            </a:r>
          </a:p>
          <a:p>
            <a:pPr algn="l">
              <a:lnSpc>
                <a:spcPts val="7240"/>
              </a:lnSpc>
            </a:pPr>
            <a:r>
              <a:rPr lang="en-US" sz="7621">
                <a:solidFill>
                  <a:srgbClr val="282829"/>
                </a:solidFill>
                <a:latin typeface="Lilita One"/>
                <a:ea typeface="Lilita One"/>
                <a:cs typeface="Lilita One"/>
                <a:sym typeface="Lilita One"/>
              </a:rPr>
              <a:t>2026</a:t>
            </a:r>
          </a:p>
        </p:txBody>
      </p:sp>
      <p:grpSp>
        <p:nvGrpSpPr>
          <p:cNvPr name="Group 9" id="9"/>
          <p:cNvGrpSpPr/>
          <p:nvPr/>
        </p:nvGrpSpPr>
        <p:grpSpPr>
          <a:xfrm rot="5400000">
            <a:off x="14741080" y="3873723"/>
            <a:ext cx="1970562" cy="5123278"/>
            <a:chOff x="0" y="0"/>
            <a:chExt cx="593761" cy="154372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93761" cy="1543724"/>
            </a:xfrm>
            <a:custGeom>
              <a:avLst/>
              <a:gdLst/>
              <a:ahLst/>
              <a:cxnLst/>
              <a:rect r="r" b="b" t="t" l="l"/>
              <a:pathLst>
                <a:path h="1543724" w="593761">
                  <a:moveTo>
                    <a:pt x="593761" y="0"/>
                  </a:moveTo>
                  <a:lnTo>
                    <a:pt x="593761" y="1429424"/>
                  </a:lnTo>
                  <a:lnTo>
                    <a:pt x="296881" y="1543724"/>
                  </a:lnTo>
                  <a:lnTo>
                    <a:pt x="0" y="1429424"/>
                  </a:lnTo>
                  <a:lnTo>
                    <a:pt x="0" y="0"/>
                  </a:lnTo>
                  <a:lnTo>
                    <a:pt x="593761" y="0"/>
                  </a:lnTo>
                  <a:close/>
                </a:path>
              </a:pathLst>
            </a:custGeom>
            <a:solidFill>
              <a:srgbClr val="28282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593761" cy="14484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149"/>
                </a:lnSpc>
              </a:pPr>
            </a:p>
          </p:txBody>
        </p:sp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3291116" y="629233"/>
            <a:ext cx="4359556" cy="4359556"/>
          </a:xfrm>
          <a:prstGeom prst="rect">
            <a:avLst/>
          </a:prstGeom>
        </p:spPr>
      </p:pic>
      <p:sp>
        <p:nvSpPr>
          <p:cNvPr name="Freeform 13" id="13"/>
          <p:cNvSpPr/>
          <p:nvPr/>
        </p:nvSpPr>
        <p:spPr>
          <a:xfrm flipH="false" flipV="false" rot="0">
            <a:off x="13982202" y="5916065"/>
            <a:ext cx="2977383" cy="1123962"/>
          </a:xfrm>
          <a:custGeom>
            <a:avLst/>
            <a:gdLst/>
            <a:ahLst/>
            <a:cxnLst/>
            <a:rect r="r" b="b" t="t" l="l"/>
            <a:pathLst>
              <a:path h="1123962" w="2977383">
                <a:moveTo>
                  <a:pt x="0" y="0"/>
                </a:moveTo>
                <a:lnTo>
                  <a:pt x="2977383" y="0"/>
                </a:lnTo>
                <a:lnTo>
                  <a:pt x="2977383" y="1123962"/>
                </a:lnTo>
                <a:lnTo>
                  <a:pt x="0" y="11239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164722" y="7865889"/>
            <a:ext cx="4411636" cy="1440399"/>
          </a:xfrm>
          <a:custGeom>
            <a:avLst/>
            <a:gdLst/>
            <a:ahLst/>
            <a:cxnLst/>
            <a:rect r="r" b="b" t="t" l="l"/>
            <a:pathLst>
              <a:path h="1440399" w="4411636">
                <a:moveTo>
                  <a:pt x="0" y="0"/>
                </a:moveTo>
                <a:lnTo>
                  <a:pt x="4411636" y="0"/>
                </a:lnTo>
                <a:lnTo>
                  <a:pt x="4411636" y="1440399"/>
                </a:lnTo>
                <a:lnTo>
                  <a:pt x="0" y="14403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88680"/>
            <a:ext cx="18288000" cy="1798320"/>
          </a:xfrm>
          <a:custGeom>
            <a:avLst/>
            <a:gdLst/>
            <a:ahLst/>
            <a:cxnLst/>
            <a:rect r="r" b="b" t="t" l="l"/>
            <a:pathLst>
              <a:path h="1798320" w="18288000">
                <a:moveTo>
                  <a:pt x="0" y="0"/>
                </a:moveTo>
                <a:lnTo>
                  <a:pt x="18288000" y="0"/>
                </a:lnTo>
                <a:lnTo>
                  <a:pt x="18288000" y="1798320"/>
                </a:lnTo>
                <a:lnTo>
                  <a:pt x="0" y="1798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041299" y="9101185"/>
            <a:ext cx="2676525" cy="876300"/>
          </a:xfrm>
          <a:custGeom>
            <a:avLst/>
            <a:gdLst/>
            <a:ahLst/>
            <a:cxnLst/>
            <a:rect r="r" b="b" t="t" l="l"/>
            <a:pathLst>
              <a:path h="876300" w="2676525">
                <a:moveTo>
                  <a:pt x="0" y="0"/>
                </a:moveTo>
                <a:lnTo>
                  <a:pt x="2676525" y="0"/>
                </a:lnTo>
                <a:lnTo>
                  <a:pt x="2676525" y="876300"/>
                </a:lnTo>
                <a:lnTo>
                  <a:pt x="0" y="8763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123278" y="2859681"/>
            <a:ext cx="192234" cy="13017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43"/>
              </a:lnSpc>
            </a:pPr>
            <a:r>
              <a:rPr lang="en-US" b="true" sz="6999">
                <a:solidFill>
                  <a:srgbClr val="B50443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2145832" y="1028700"/>
            <a:ext cx="5404902" cy="3337637"/>
          </a:xfrm>
          <a:custGeom>
            <a:avLst/>
            <a:gdLst/>
            <a:ahLst/>
            <a:cxnLst/>
            <a:rect r="r" b="b" t="t" l="l"/>
            <a:pathLst>
              <a:path h="3337637" w="5404902">
                <a:moveTo>
                  <a:pt x="0" y="0"/>
                </a:moveTo>
                <a:lnTo>
                  <a:pt x="5404901" y="0"/>
                </a:lnTo>
                <a:lnTo>
                  <a:pt x="5404901" y="3337637"/>
                </a:lnTo>
                <a:lnTo>
                  <a:pt x="0" y="33376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6556" r="0" b="-6556"/>
            </a:stretch>
          </a:blipFill>
          <a:ln w="57150" cap="sq">
            <a:solidFill>
              <a:srgbClr val="B50443"/>
            </a:solidFill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8646319" y="1936965"/>
            <a:ext cx="5404902" cy="3337637"/>
          </a:xfrm>
          <a:custGeom>
            <a:avLst/>
            <a:gdLst/>
            <a:ahLst/>
            <a:cxnLst/>
            <a:rect r="r" b="b" t="t" l="l"/>
            <a:pathLst>
              <a:path h="3337637" w="5404902">
                <a:moveTo>
                  <a:pt x="0" y="0"/>
                </a:moveTo>
                <a:lnTo>
                  <a:pt x="5404901" y="0"/>
                </a:lnTo>
                <a:lnTo>
                  <a:pt x="5404901" y="3337638"/>
                </a:lnTo>
                <a:lnTo>
                  <a:pt x="0" y="33376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6556" r="0" b="-6556"/>
            </a:stretch>
          </a:blipFill>
          <a:ln w="57150" cap="sq">
            <a:solidFill>
              <a:srgbClr val="B50443"/>
            </a:solidFill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10974660" y="4962467"/>
            <a:ext cx="5404902" cy="3337637"/>
          </a:xfrm>
          <a:custGeom>
            <a:avLst/>
            <a:gdLst/>
            <a:ahLst/>
            <a:cxnLst/>
            <a:rect r="r" b="b" t="t" l="l"/>
            <a:pathLst>
              <a:path h="3337637" w="5404902">
                <a:moveTo>
                  <a:pt x="0" y="0"/>
                </a:moveTo>
                <a:lnTo>
                  <a:pt x="5404901" y="0"/>
                </a:lnTo>
                <a:lnTo>
                  <a:pt x="5404901" y="3337638"/>
                </a:lnTo>
                <a:lnTo>
                  <a:pt x="0" y="33376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6556" r="0" b="-6556"/>
            </a:stretch>
          </a:blipFill>
          <a:ln w="57150" cap="sq">
            <a:solidFill>
              <a:srgbClr val="B50443"/>
            </a:solidFill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6740930" y="6589544"/>
            <a:ext cx="5404902" cy="3207418"/>
          </a:xfrm>
          <a:custGeom>
            <a:avLst/>
            <a:gdLst/>
            <a:ahLst/>
            <a:cxnLst/>
            <a:rect r="r" b="b" t="t" l="l"/>
            <a:pathLst>
              <a:path h="3207418" w="5404902">
                <a:moveTo>
                  <a:pt x="0" y="0"/>
                </a:moveTo>
                <a:lnTo>
                  <a:pt x="5404902" y="0"/>
                </a:lnTo>
                <a:lnTo>
                  <a:pt x="5404902" y="3207418"/>
                </a:lnTo>
                <a:lnTo>
                  <a:pt x="0" y="320741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6822" r="0" b="-10882"/>
            </a:stretch>
          </a:blipFill>
          <a:ln w="57150" cap="sq">
            <a:solidFill>
              <a:srgbClr val="B50443"/>
            </a:solidFill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731567" y="4776008"/>
            <a:ext cx="7371898" cy="4086371"/>
          </a:xfrm>
          <a:custGeom>
            <a:avLst/>
            <a:gdLst/>
            <a:ahLst/>
            <a:cxnLst/>
            <a:rect r="r" b="b" t="t" l="l"/>
            <a:pathLst>
              <a:path h="4086371" w="7371898">
                <a:moveTo>
                  <a:pt x="0" y="0"/>
                </a:moveTo>
                <a:lnTo>
                  <a:pt x="7371897" y="0"/>
                </a:lnTo>
                <a:lnTo>
                  <a:pt x="7371897" y="4086370"/>
                </a:lnTo>
                <a:lnTo>
                  <a:pt x="0" y="408637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18705" r="0" b="-7303"/>
            </a:stretch>
          </a:blipFill>
          <a:ln w="57150" cap="sq">
            <a:solidFill>
              <a:srgbClr val="B50443"/>
            </a:solidFill>
            <a:prstDash val="solid"/>
            <a:miter/>
          </a:ln>
        </p:spPr>
      </p:sp>
      <p:sp>
        <p:nvSpPr>
          <p:cNvPr name="TextBox 10" id="10"/>
          <p:cNvSpPr txBox="true"/>
          <p:nvPr/>
        </p:nvSpPr>
        <p:spPr>
          <a:xfrm rot="0">
            <a:off x="731567" y="506677"/>
            <a:ext cx="13124715" cy="10535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19"/>
              </a:lnSpc>
            </a:pPr>
            <a:r>
              <a:rPr lang="en-US" b="true" sz="699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Support &amp; Resources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59130" y="2139909"/>
            <a:ext cx="6997254" cy="1791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39"/>
              </a:lnSpc>
            </a:pPr>
            <a:r>
              <a:rPr lang="en-US" sz="3999" b="true">
                <a:solidFill>
                  <a:srgbClr val="B50443"/>
                </a:solidFill>
                <a:latin typeface="Poppins Bold"/>
                <a:ea typeface="Poppins Bold"/>
                <a:cs typeface="Poppins Bold"/>
                <a:sym typeface="Poppins Bold"/>
              </a:rPr>
              <a:t>Website</a:t>
            </a:r>
          </a:p>
          <a:p>
            <a:pPr algn="l">
              <a:lnSpc>
                <a:spcPts val="4639"/>
              </a:lnSpc>
            </a:pPr>
            <a:r>
              <a:rPr lang="en-US" sz="3999" i="tru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Lot’s of info, quick tips, drop-in sessions and video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488680"/>
            <a:ext cx="18288000" cy="1798320"/>
          </a:xfrm>
          <a:custGeom>
            <a:avLst/>
            <a:gdLst/>
            <a:ahLst/>
            <a:cxnLst/>
            <a:rect r="r" b="b" t="t" l="l"/>
            <a:pathLst>
              <a:path h="1798320" w="18288000">
                <a:moveTo>
                  <a:pt x="0" y="0"/>
                </a:moveTo>
                <a:lnTo>
                  <a:pt x="18288000" y="0"/>
                </a:lnTo>
                <a:lnTo>
                  <a:pt x="18288000" y="1798320"/>
                </a:lnTo>
                <a:lnTo>
                  <a:pt x="0" y="1798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041299" y="9101185"/>
            <a:ext cx="2676525" cy="876300"/>
          </a:xfrm>
          <a:custGeom>
            <a:avLst/>
            <a:gdLst/>
            <a:ahLst/>
            <a:cxnLst/>
            <a:rect r="r" b="b" t="t" l="l"/>
            <a:pathLst>
              <a:path h="876300" w="2676525">
                <a:moveTo>
                  <a:pt x="0" y="0"/>
                </a:moveTo>
                <a:lnTo>
                  <a:pt x="2676525" y="0"/>
                </a:lnTo>
                <a:lnTo>
                  <a:pt x="2676525" y="876300"/>
                </a:lnTo>
                <a:lnTo>
                  <a:pt x="0" y="8763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785261" y="3050181"/>
            <a:ext cx="10717477" cy="4041016"/>
          </a:xfrm>
          <a:custGeom>
            <a:avLst/>
            <a:gdLst/>
            <a:ahLst/>
            <a:cxnLst/>
            <a:rect r="r" b="b" t="t" l="l"/>
            <a:pathLst>
              <a:path h="4041016" w="10717477">
                <a:moveTo>
                  <a:pt x="0" y="0"/>
                </a:moveTo>
                <a:lnTo>
                  <a:pt x="10717478" y="0"/>
                </a:lnTo>
                <a:lnTo>
                  <a:pt x="10717478" y="4041016"/>
                </a:lnTo>
                <a:lnTo>
                  <a:pt x="0" y="40410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31567" y="738143"/>
            <a:ext cx="13124715" cy="10535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19"/>
              </a:lnSpc>
            </a:pPr>
            <a:r>
              <a:rPr lang="en-US" b="true" sz="699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Safeguarding Audit </a:t>
            </a:r>
            <a:r>
              <a:rPr lang="en-US" sz="699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2026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123278" y="2859681"/>
            <a:ext cx="192234" cy="13017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43"/>
              </a:lnSpc>
            </a:pPr>
            <a:r>
              <a:rPr lang="en-US" b="true" sz="6999">
                <a:solidFill>
                  <a:srgbClr val="B50443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176197" y="8342157"/>
            <a:ext cx="3319491" cy="3007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2"/>
              </a:lnSpc>
            </a:pPr>
            <a:r>
              <a:rPr lang="en-US" b="true" sz="1594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coventry.anglican.org/walking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7819552"/>
            <a:ext cx="13124715" cy="608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9"/>
              </a:lnSpc>
            </a:pPr>
            <a:r>
              <a:rPr lang="en-US" sz="3999" i="true">
                <a:solidFill>
                  <a:srgbClr val="B50443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Very much here!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DAG_iMUoZe4</dc:identifier>
  <dcterms:modified xsi:type="dcterms:W3CDTF">2011-08-01T06:04:30Z</dcterms:modified>
  <cp:revision>1</cp:revision>
  <dc:title>CDBF - Intro slide LTD - Jan 2026.pdf</dc:title>
</cp:coreProperties>
</file>