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382" r:id="rId3"/>
    <p:sldId id="342" r:id="rId4"/>
    <p:sldId id="371" r:id="rId5"/>
    <p:sldId id="372" r:id="rId6"/>
    <p:sldId id="373" r:id="rId7"/>
    <p:sldId id="374" r:id="rId8"/>
    <p:sldId id="375" r:id="rId9"/>
    <p:sldId id="376" r:id="rId10"/>
    <p:sldId id="377" r:id="rId11"/>
    <p:sldId id="378" r:id="rId12"/>
    <p:sldId id="379" r:id="rId13"/>
    <p:sldId id="380" r:id="rId14"/>
    <p:sldId id="383" r:id="rId15"/>
    <p:sldId id="387" r:id="rId16"/>
    <p:sldId id="384" r:id="rId17"/>
    <p:sldId id="385" r:id="rId18"/>
    <p:sldId id="386" r:id="rId19"/>
    <p:sldId id="388" r:id="rId20"/>
    <p:sldId id="381" r:id="rId21"/>
  </p:sldIdLst>
  <p:sldSz cx="12192000" cy="6858000"/>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83BB"/>
    <a:srgbClr val="B8A1C5"/>
    <a:srgbClr val="7191A7"/>
    <a:srgbClr val="4E6B7E"/>
    <a:srgbClr val="86A1B4"/>
    <a:srgbClr val="281E6B"/>
    <a:srgbClr val="6F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3901" autoAdjust="0"/>
  </p:normalViewPr>
  <p:slideViewPr>
    <p:cSldViewPr snapToGrid="0" snapToObjects="1">
      <p:cViewPr varScale="1">
        <p:scale>
          <a:sx n="73" d="100"/>
          <a:sy n="73" d="100"/>
        </p:scale>
        <p:origin x="60" y="3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971" cy="498056"/>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3849546" y="0"/>
            <a:ext cx="2944971" cy="498056"/>
          </a:xfrm>
          <a:prstGeom prst="rect">
            <a:avLst/>
          </a:prstGeom>
        </p:spPr>
        <p:txBody>
          <a:bodyPr vert="horz" lIns="91403" tIns="45702" rIns="91403" bIns="45702" rtlCol="0"/>
          <a:lstStyle>
            <a:lvl1pPr algn="r">
              <a:defRPr sz="1200"/>
            </a:lvl1pPr>
          </a:lstStyle>
          <a:p>
            <a:fld id="{5DD07FF2-B7E6-40BC-B513-A25B7E4B112B}" type="datetimeFigureOut">
              <a:rPr lang="en-GB" smtClean="0"/>
              <a:t>07/05/2021</a:t>
            </a:fld>
            <a:endParaRPr lang="en-GB"/>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679609" y="4777195"/>
            <a:ext cx="5436870" cy="3908614"/>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5"/>
            <a:ext cx="2944971" cy="498055"/>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9546" y="9428585"/>
            <a:ext cx="2944971" cy="498055"/>
          </a:xfrm>
          <a:prstGeom prst="rect">
            <a:avLst/>
          </a:prstGeom>
        </p:spPr>
        <p:txBody>
          <a:bodyPr vert="horz" lIns="91403" tIns="45702" rIns="91403" bIns="45702" rtlCol="0" anchor="b"/>
          <a:lstStyle>
            <a:lvl1pPr algn="r">
              <a:defRPr sz="1200"/>
            </a:lvl1pPr>
          </a:lstStyle>
          <a:p>
            <a:fld id="{42AE1FE1-8546-4EC6-BC0A-4D123410EA97}" type="slidenum">
              <a:rPr lang="en-GB" smtClean="0"/>
              <a:t>‹#›</a:t>
            </a:fld>
            <a:endParaRPr lang="en-GB"/>
          </a:p>
        </p:txBody>
      </p:sp>
    </p:spTree>
    <p:extLst>
      <p:ext uri="{BB962C8B-B14F-4D97-AF65-F5344CB8AC3E}">
        <p14:creationId xmlns:p14="http://schemas.microsoft.com/office/powerpoint/2010/main" val="33077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E1FE1-8546-4EC6-BC0A-4D123410EA97}" type="slidenum">
              <a:rPr lang="en-GB" smtClean="0"/>
              <a:t>1</a:t>
            </a:fld>
            <a:endParaRPr lang="en-GB"/>
          </a:p>
        </p:txBody>
      </p:sp>
    </p:spTree>
    <p:extLst>
      <p:ext uri="{BB962C8B-B14F-4D97-AF65-F5344CB8AC3E}">
        <p14:creationId xmlns:p14="http://schemas.microsoft.com/office/powerpoint/2010/main" val="295275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While there are some caveats about some of the above the core message is that there is a lot you can do WITHOUT consent.</a:t>
            </a:r>
          </a:p>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11</a:t>
            </a:fld>
            <a:endParaRPr lang="en-GB"/>
          </a:p>
        </p:txBody>
      </p:sp>
    </p:spTree>
    <p:extLst>
      <p:ext uri="{BB962C8B-B14F-4D97-AF65-F5344CB8AC3E}">
        <p14:creationId xmlns:p14="http://schemas.microsoft.com/office/powerpoint/2010/main" val="347388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12</a:t>
            </a:fld>
            <a:endParaRPr lang="en-GB"/>
          </a:p>
        </p:txBody>
      </p:sp>
    </p:spTree>
    <p:extLst>
      <p:ext uri="{BB962C8B-B14F-4D97-AF65-F5344CB8AC3E}">
        <p14:creationId xmlns:p14="http://schemas.microsoft.com/office/powerpoint/2010/main" val="276765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13</a:t>
            </a:fld>
            <a:endParaRPr lang="en-GB"/>
          </a:p>
        </p:txBody>
      </p:sp>
    </p:spTree>
    <p:extLst>
      <p:ext uri="{BB962C8B-B14F-4D97-AF65-F5344CB8AC3E}">
        <p14:creationId xmlns:p14="http://schemas.microsoft.com/office/powerpoint/2010/main" val="407189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20</a:t>
            </a:fld>
            <a:endParaRPr lang="en-GB"/>
          </a:p>
        </p:txBody>
      </p:sp>
    </p:spTree>
    <p:extLst>
      <p:ext uri="{BB962C8B-B14F-4D97-AF65-F5344CB8AC3E}">
        <p14:creationId xmlns:p14="http://schemas.microsoft.com/office/powerpoint/2010/main" val="25650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t>A Quick reminder - What is personal data?</a:t>
            </a:r>
          </a:p>
          <a:p>
            <a:pPr eaLnBrk="1" hangingPunct="1"/>
            <a:r>
              <a:rPr lang="en-GB" altLang="en-US" dirty="0"/>
              <a:t>This often causes confusion – often people think it is simply a name and address.</a:t>
            </a:r>
          </a:p>
          <a:p>
            <a:endParaRPr lang="en-GB" altLang="en-US" dirty="0"/>
          </a:p>
          <a:p>
            <a:r>
              <a:rPr lang="en-GB" altLang="en-US" dirty="0"/>
              <a:t>The law defines </a:t>
            </a:r>
            <a:r>
              <a:rPr lang="en-GB" altLang="en-US" b="1" dirty="0"/>
              <a:t>personal data</a:t>
            </a:r>
            <a:r>
              <a:rPr lang="en-GB" altLang="en-US" dirty="0"/>
              <a:t> as - Any</a:t>
            </a:r>
            <a:r>
              <a:rPr lang="en-US" altLang="en-US" dirty="0"/>
              <a:t> information about a living individual which is capable of identifying that individual.</a:t>
            </a:r>
            <a:endParaRPr lang="en-GB" altLang="en-US" dirty="0"/>
          </a:p>
          <a:p>
            <a:endParaRPr lang="en-US" altLang="en-US" b="1" dirty="0"/>
          </a:p>
          <a:p>
            <a:r>
              <a:rPr lang="en-US" altLang="en-US" b="1" dirty="0"/>
              <a:t>The law additionally defines an extra data set which need more and better protection - Sensitive personal data </a:t>
            </a:r>
          </a:p>
          <a:p>
            <a:endParaRPr lang="en-US" altLang="en-US" b="1" dirty="0"/>
          </a:p>
          <a:p>
            <a:r>
              <a:rPr lang="en-US" altLang="en-US" dirty="0"/>
              <a:t>And that is  - Any information relating to an individual's racial or ethnic origin, political opinions, </a:t>
            </a:r>
            <a:r>
              <a:rPr lang="en-US" altLang="en-US" b="1" i="1" dirty="0"/>
              <a:t>religious beliefs</a:t>
            </a:r>
            <a:r>
              <a:rPr lang="en-US" altLang="en-US" dirty="0"/>
              <a:t>, trade union membership, physical or mental health or condition, sexual life, alleged or actual criminal activity and criminal record.</a:t>
            </a:r>
            <a:endParaRPr lang="en-GB" altLang="en-US" dirty="0"/>
          </a:p>
          <a:p>
            <a:r>
              <a:rPr lang="en-GB" altLang="en-US" dirty="0"/>
              <a:t>It doesn’t matter if that data is already in the public domain – you still have to comply with the DPA in the way in which you collect, use and store it.</a:t>
            </a:r>
          </a:p>
          <a:p>
            <a:endParaRPr lang="en-GB" altLang="en-US" dirty="0"/>
          </a:p>
          <a:p>
            <a:r>
              <a:rPr lang="en-GB" altLang="en-US" dirty="0"/>
              <a:t>GDPR stretches this further and for example says that an IP address can be personal data – for the less technical among us (and that includes me) an IP address is Internet Protocol address and it is used to identify computers communicating via the internet. So if you’ve ever wondered why the ads around web pages you view are so closely related to what you recently searched for (a new sofa, flights to Italy….). Of course they may be related to what another family member has been searching for….</a:t>
            </a:r>
          </a:p>
          <a:p>
            <a:endParaRPr lang="en-GB" altLang="en-US" dirty="0"/>
          </a:p>
          <a:p>
            <a:r>
              <a:rPr lang="en-GB" altLang="en-US" dirty="0"/>
              <a:t>In summary – the definition is far broader than “name and address”.</a:t>
            </a:r>
          </a:p>
          <a:p>
            <a:endParaRPr lang="en-GB" dirty="0"/>
          </a:p>
        </p:txBody>
      </p:sp>
      <p:sp>
        <p:nvSpPr>
          <p:cNvPr id="4" name="Slide Number Placeholder 3"/>
          <p:cNvSpPr>
            <a:spLocks noGrp="1"/>
          </p:cNvSpPr>
          <p:nvPr>
            <p:ph type="sldNum" sz="quarter" idx="10"/>
          </p:nvPr>
        </p:nvSpPr>
        <p:spPr/>
        <p:txBody>
          <a:bodyPr/>
          <a:lstStyle/>
          <a:p>
            <a:fld id="{42AE1FE1-8546-4EC6-BC0A-4D123410EA97}" type="slidenum">
              <a:rPr lang="en-GB" smtClean="0"/>
              <a:t>3</a:t>
            </a:fld>
            <a:endParaRPr lang="en-GB"/>
          </a:p>
        </p:txBody>
      </p:sp>
    </p:spTree>
    <p:extLst>
      <p:ext uri="{BB962C8B-B14F-4D97-AF65-F5344CB8AC3E}">
        <p14:creationId xmlns:p14="http://schemas.microsoft.com/office/powerpoint/2010/main" val="221881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So, a quick re-cap of the Data Protection Act – </a:t>
            </a:r>
          </a:p>
          <a:p>
            <a:r>
              <a:rPr lang="en-GB" altLang="en-US" b="1" dirty="0"/>
              <a:t>Data Protection</a:t>
            </a:r>
            <a:r>
              <a:rPr lang="en-GB" altLang="en-US" dirty="0"/>
              <a:t> is about preventing harm to individuals by misusing or failing to look after their personal data. It applies to ALL organisations in the UK through the Data Protection Act (DPA).</a:t>
            </a:r>
          </a:p>
          <a:p>
            <a:r>
              <a:rPr lang="en-GB" altLang="en-US" dirty="0"/>
              <a:t>So, if you collect, use, store personal data then the law applies to you.</a:t>
            </a:r>
          </a:p>
          <a:p>
            <a:pPr eaLnBrk="1" hangingPunct="1"/>
            <a:endParaRPr lang="en-US" altLang="en-US" dirty="0"/>
          </a:p>
          <a:p>
            <a:r>
              <a:rPr lang="en-GB" altLang="en-US" dirty="0"/>
              <a:t>There are eight governing principles but I have summarised them here as:</a:t>
            </a:r>
          </a:p>
          <a:p>
            <a:r>
              <a:rPr lang="en-GB" altLang="en-US" dirty="0"/>
              <a:t>Only collect personal data for specific purposes and then only use it for those purposes. Collect just the data you need for the purpose and keep it accurate and up to date; and don’t keep it for longer than is necessary for the completion of the purpose for which it was collected. You will need consent from data subjects to process their data. You will also have to register with the Information Commissioner’s Office (ICO) as a data controller – whether you know it or not you already have ! Typically dioceses have registered in the name of the DBF; Bishops in the name of the Bishop in his or her corporate capacity and Cathedrals, the Dean and Chapter. This is a public register – you can search it via the ICO</a:t>
            </a:r>
            <a:br>
              <a:rPr lang="en-GB" altLang="en-US" dirty="0"/>
            </a:br>
            <a:r>
              <a:rPr lang="en-GB" altLang="en-US" dirty="0"/>
              <a:t>Keep the data securely whether paper or electronic. Avoid storing it outside the European Economic Area – might be an issue if your electronic data is in the cloud. </a:t>
            </a:r>
          </a:p>
          <a:p>
            <a:r>
              <a:rPr lang="en-GB" altLang="en-US" dirty="0"/>
              <a:t/>
            </a:r>
            <a:br>
              <a:rPr lang="en-GB" altLang="en-US" dirty="0"/>
            </a:br>
            <a:r>
              <a:rPr lang="en-GB" altLang="en-US" dirty="0"/>
              <a:t>Finally, be aware of the rights of subjects to access certain data you hold about them through a Subject Access Request (SAR). Note that this does NOT necessarily mean that they can see everything you hold about them – seek advice from your registrar whenever you get a SAR.</a:t>
            </a:r>
          </a:p>
        </p:txBody>
      </p:sp>
      <p:sp>
        <p:nvSpPr>
          <p:cNvPr id="4" name="Slide Number Placeholder 3"/>
          <p:cNvSpPr>
            <a:spLocks noGrp="1"/>
          </p:cNvSpPr>
          <p:nvPr>
            <p:ph type="sldNum" sz="quarter" idx="10"/>
          </p:nvPr>
        </p:nvSpPr>
        <p:spPr/>
        <p:txBody>
          <a:bodyPr/>
          <a:lstStyle/>
          <a:p>
            <a:fld id="{42AE1FE1-8546-4EC6-BC0A-4D123410EA97}" type="slidenum">
              <a:rPr lang="en-GB" smtClean="0"/>
              <a:t>4</a:t>
            </a:fld>
            <a:endParaRPr lang="en-GB"/>
          </a:p>
        </p:txBody>
      </p:sp>
    </p:spTree>
    <p:extLst>
      <p:ext uri="{BB962C8B-B14F-4D97-AF65-F5344CB8AC3E}">
        <p14:creationId xmlns:p14="http://schemas.microsoft.com/office/powerpoint/2010/main" val="235240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5</a:t>
            </a:fld>
            <a:endParaRPr lang="en-GB"/>
          </a:p>
        </p:txBody>
      </p:sp>
    </p:spTree>
    <p:extLst>
      <p:ext uri="{BB962C8B-B14F-4D97-AF65-F5344CB8AC3E}">
        <p14:creationId xmlns:p14="http://schemas.microsoft.com/office/powerpoint/2010/main" val="276916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6</a:t>
            </a:fld>
            <a:endParaRPr lang="en-GB"/>
          </a:p>
        </p:txBody>
      </p:sp>
    </p:spTree>
    <p:extLst>
      <p:ext uri="{BB962C8B-B14F-4D97-AF65-F5344CB8AC3E}">
        <p14:creationId xmlns:p14="http://schemas.microsoft.com/office/powerpoint/2010/main" val="232801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7</a:t>
            </a:fld>
            <a:endParaRPr lang="en-GB"/>
          </a:p>
        </p:txBody>
      </p:sp>
    </p:spTree>
    <p:extLst>
      <p:ext uri="{BB962C8B-B14F-4D97-AF65-F5344CB8AC3E}">
        <p14:creationId xmlns:p14="http://schemas.microsoft.com/office/powerpoint/2010/main" val="229061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8</a:t>
            </a:fld>
            <a:endParaRPr lang="en-GB"/>
          </a:p>
        </p:txBody>
      </p:sp>
    </p:spTree>
    <p:extLst>
      <p:ext uri="{BB962C8B-B14F-4D97-AF65-F5344CB8AC3E}">
        <p14:creationId xmlns:p14="http://schemas.microsoft.com/office/powerpoint/2010/main" val="210572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9</a:t>
            </a:fld>
            <a:endParaRPr lang="en-GB"/>
          </a:p>
        </p:txBody>
      </p:sp>
    </p:spTree>
    <p:extLst>
      <p:ext uri="{BB962C8B-B14F-4D97-AF65-F5344CB8AC3E}">
        <p14:creationId xmlns:p14="http://schemas.microsoft.com/office/powerpoint/2010/main" val="176538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10</a:t>
            </a:fld>
            <a:endParaRPr lang="en-GB"/>
          </a:p>
        </p:txBody>
      </p:sp>
    </p:spTree>
    <p:extLst>
      <p:ext uri="{BB962C8B-B14F-4D97-AF65-F5344CB8AC3E}">
        <p14:creationId xmlns:p14="http://schemas.microsoft.com/office/powerpoint/2010/main" val="8720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621D8-5E4E-4742-9466-80346E4FB3AB}"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8063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155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461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43558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621D8-5E4E-4742-9466-80346E4FB3AB}"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959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621D8-5E4E-4742-9466-80346E4FB3AB}"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30466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621D8-5E4E-4742-9466-80346E4FB3AB}"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6216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621D8-5E4E-4742-9466-80346E4FB3AB}"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24066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21D8-5E4E-4742-9466-80346E4FB3AB}"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98908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036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656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21D8-5E4E-4742-9466-80346E4FB3AB}" type="datetimeFigureOut">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F70C-BB4D-A64D-AD1A-0597CC5198F5}" type="slidenum">
              <a:rPr lang="en-US" smtClean="0"/>
              <a:t>‹#›</a:t>
            </a:fld>
            <a:endParaRPr lang="en-US"/>
          </a:p>
        </p:txBody>
      </p:sp>
    </p:spTree>
    <p:extLst>
      <p:ext uri="{BB962C8B-B14F-4D97-AF65-F5344CB8AC3E}">
        <p14:creationId xmlns:p14="http://schemas.microsoft.com/office/powerpoint/2010/main" val="11667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1835354"/>
            <a:ext cx="10795000" cy="4351338"/>
          </a:xfrm>
        </p:spPr>
        <p:txBody>
          <a:bodyPr>
            <a:normAutofit/>
          </a:bodyPr>
          <a:lstStyle/>
          <a:p>
            <a:pPr marL="0" indent="0" algn="ctr">
              <a:lnSpc>
                <a:spcPct val="105000"/>
              </a:lnSpc>
              <a:buNone/>
            </a:pPr>
            <a:r>
              <a:rPr lang="en-GB" sz="5400" dirty="0">
                <a:solidFill>
                  <a:srgbClr val="281E6B"/>
                </a:solidFill>
                <a:latin typeface="Gill Sans MT" panose="020B0502020104020203" pitchFamily="34" charset="0"/>
              </a:rPr>
              <a:t>General Data Protection Regulation (GDPR) and Data Protection</a:t>
            </a:r>
          </a:p>
          <a:p>
            <a:pPr marL="0" indent="0">
              <a:buNone/>
            </a:pPr>
            <a:endParaRPr lang="en-GB" dirty="0">
              <a:latin typeface="Gill Sans MT" panose="020B0502020104020203" pitchFamily="34" charset="0"/>
            </a:endParaRPr>
          </a:p>
          <a:p>
            <a:pPr marL="0" indent="0" algn="ctr">
              <a:buNone/>
            </a:pPr>
            <a:r>
              <a:rPr lang="en-GB" sz="3200" dirty="0">
                <a:latin typeface="Gill Sans MT" panose="020B0502020104020203" pitchFamily="34" charset="0"/>
              </a:rPr>
              <a:t>Key messages for the Church of England</a:t>
            </a:r>
          </a:p>
          <a:p>
            <a:pPr marL="0" indent="0" algn="ctr">
              <a:buNone/>
            </a:pPr>
            <a:endParaRPr lang="en-GB" dirty="0">
              <a:latin typeface="Gill Sans MT" panose="020B0502020104020203" pitchFamily="34" charset="0"/>
            </a:endParaRP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2700000" cy="1090500"/>
          </a:xfrm>
          <a:prstGeom prst="rect">
            <a:avLst/>
          </a:prstGeom>
        </p:spPr>
      </p:pic>
    </p:spTree>
    <p:extLst>
      <p:ext uri="{BB962C8B-B14F-4D97-AF65-F5344CB8AC3E}">
        <p14:creationId xmlns:p14="http://schemas.microsoft.com/office/powerpoint/2010/main" val="2302865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Subject Access Requests</a:t>
            </a:r>
          </a:p>
          <a:p>
            <a:pPr>
              <a:lnSpc>
                <a:spcPct val="100000"/>
              </a:lnSpc>
              <a:spcBef>
                <a:spcPts val="3000"/>
              </a:spcBef>
            </a:pPr>
            <a:r>
              <a:rPr lang="en-GB" altLang="en-US" sz="2200" dirty="0">
                <a:latin typeface="Gill Sans MT" panose="020B0502020104020203" pitchFamily="34" charset="0"/>
                <a:cs typeface="Arial" panose="020B0604020202020204" pitchFamily="34" charset="0"/>
              </a:rPr>
              <a:t>These will still need to be carried out by the people who do them now, so are not part of being the DPO.</a:t>
            </a:r>
          </a:p>
          <a:p>
            <a:r>
              <a:rPr lang="en-GB" altLang="en-US" sz="2200" dirty="0">
                <a:latin typeface="Gill Sans MT" panose="020B0502020104020203" pitchFamily="34" charset="0"/>
                <a:cs typeface="Arial" panose="020B0604020202020204" pitchFamily="34" charset="0"/>
              </a:rPr>
              <a:t>So that means if at present you don’t deal with these but pass them onto a named colleague then </a:t>
            </a:r>
            <a:r>
              <a:rPr lang="en-GB" altLang="en-US" sz="2200" b="1" dirty="0">
                <a:latin typeface="Gill Sans MT" panose="020B0502020104020203" pitchFamily="34" charset="0"/>
                <a:cs typeface="Arial" panose="020B0604020202020204" pitchFamily="34" charset="0"/>
              </a:rPr>
              <a:t>nothing changes.</a:t>
            </a:r>
          </a:p>
          <a:p>
            <a:r>
              <a:rPr lang="en-GB" altLang="en-US" sz="2200" dirty="0">
                <a:latin typeface="Gill Sans MT" panose="020B0502020104020203" pitchFamily="34" charset="0"/>
                <a:cs typeface="Arial" panose="020B0604020202020204" pitchFamily="34" charset="0"/>
              </a:rPr>
              <a:t>However, they have to be completed in a month rather than 40 days so pass them on promptly.</a:t>
            </a:r>
          </a:p>
          <a:p>
            <a:r>
              <a:rPr lang="en-GB" altLang="en-US" sz="2200" dirty="0">
                <a:latin typeface="Gill Sans MT" panose="020B0502020104020203" pitchFamily="34" charset="0"/>
                <a:cs typeface="Arial" panose="020B0604020202020204" pitchFamily="34" charset="0"/>
              </a:rPr>
              <a:t>The £10 charge is abolished.</a:t>
            </a:r>
          </a:p>
          <a:p>
            <a:pPr>
              <a:lnSpc>
                <a:spcPct val="100000"/>
              </a:lnSpc>
            </a:pPr>
            <a:r>
              <a:rPr lang="en-GB" altLang="en-US" sz="2200" dirty="0">
                <a:latin typeface="Gill Sans MT" panose="020B0502020104020203" pitchFamily="34" charset="0"/>
                <a:cs typeface="Arial" panose="020B0604020202020204" pitchFamily="34" charset="0"/>
              </a:rPr>
              <a:t>If you do deal with these then clear guidelines will be provided before May 2018 on how it changes under GDPR and what you’ll need to do differently.</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394127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Can I still process personal data? Do I need consent?</a:t>
            </a:r>
          </a:p>
          <a:p>
            <a:pPr>
              <a:lnSpc>
                <a:spcPct val="100000"/>
              </a:lnSpc>
              <a:spcBef>
                <a:spcPts val="3000"/>
              </a:spcBef>
              <a:defRPr/>
            </a:pPr>
            <a:r>
              <a:rPr lang="en-GB" sz="2200" dirty="0">
                <a:latin typeface="Gill Sans MT" panose="020B0502020104020203" pitchFamily="34" charset="0"/>
                <a:cs typeface="Arial" panose="020B0604020202020204" pitchFamily="34" charset="0"/>
              </a:rPr>
              <a:t>GDPR (and DPA) are all about making sure data processing and sharing is done properly – they aren’t there to prevent legitimate data sharing, so there is a lot you can do without consent. For example, you can process personal data </a:t>
            </a:r>
            <a:r>
              <a:rPr lang="en-GB" sz="2200" b="1" dirty="0">
                <a:latin typeface="Gill Sans MT" panose="020B0502020104020203" pitchFamily="34" charset="0"/>
                <a:cs typeface="Arial" panose="020B0604020202020204" pitchFamily="34" charset="0"/>
              </a:rPr>
              <a:t>without </a:t>
            </a:r>
            <a:r>
              <a:rPr lang="en-GB" sz="2200" dirty="0">
                <a:latin typeface="Gill Sans MT" panose="020B0502020104020203" pitchFamily="34" charset="0"/>
                <a:cs typeface="Arial" panose="020B0604020202020204" pitchFamily="34" charset="0"/>
              </a:rPr>
              <a:t>consent where it is necessary: </a:t>
            </a:r>
          </a:p>
          <a:p>
            <a:pPr lvl="1">
              <a:spcBef>
                <a:spcPts val="1200"/>
              </a:spcBef>
              <a:defRPr/>
            </a:pPr>
            <a:r>
              <a:rPr lang="en-GB" sz="1800" dirty="0">
                <a:latin typeface="Gill Sans MT" panose="020B0502020104020203" pitchFamily="34" charset="0"/>
                <a:cs typeface="Arial" panose="020B0604020202020204" pitchFamily="34" charset="0"/>
              </a:rPr>
              <a:t>For the performance of a contract</a:t>
            </a:r>
          </a:p>
          <a:p>
            <a:pPr lvl="1">
              <a:defRPr/>
            </a:pPr>
            <a:r>
              <a:rPr lang="en-GB" sz="1800" dirty="0">
                <a:latin typeface="Gill Sans MT" panose="020B0502020104020203" pitchFamily="34" charset="0"/>
                <a:cs typeface="Arial" panose="020B0604020202020204" pitchFamily="34" charset="0"/>
              </a:rPr>
              <a:t>For compliance with a legal obligation</a:t>
            </a:r>
          </a:p>
          <a:p>
            <a:pPr lvl="1">
              <a:defRPr/>
            </a:pPr>
            <a:r>
              <a:rPr lang="en-GB" sz="1800" dirty="0">
                <a:latin typeface="Gill Sans MT" panose="020B0502020104020203" pitchFamily="34" charset="0"/>
                <a:cs typeface="Arial" panose="020B0604020202020204" pitchFamily="34" charset="0"/>
              </a:rPr>
              <a:t>To protect the vital interests of the data subject or another person</a:t>
            </a:r>
          </a:p>
          <a:p>
            <a:pPr lvl="1">
              <a:defRPr/>
            </a:pPr>
            <a:r>
              <a:rPr lang="en-GB" sz="1800" dirty="0">
                <a:latin typeface="Gill Sans MT" panose="020B0502020104020203" pitchFamily="34" charset="0"/>
                <a:cs typeface="Arial" panose="020B0604020202020204" pitchFamily="34" charset="0"/>
              </a:rPr>
              <a:t>In the exercise of official authority or in the public interest</a:t>
            </a:r>
          </a:p>
          <a:p>
            <a:pPr lvl="1">
              <a:defRPr/>
            </a:pPr>
            <a:r>
              <a:rPr lang="en-GB" sz="1800" dirty="0">
                <a:latin typeface="Gill Sans MT" panose="020B0502020104020203" pitchFamily="34" charset="0"/>
                <a:cs typeface="Arial" panose="020B0604020202020204" pitchFamily="34" charset="0"/>
              </a:rPr>
              <a:t>For the purposes of legitimate interests you are undertaking</a:t>
            </a:r>
          </a:p>
          <a:p>
            <a:pPr marL="400050">
              <a:lnSpc>
                <a:spcPct val="100000"/>
              </a:lnSpc>
              <a:spcBef>
                <a:spcPts val="1800"/>
              </a:spcBef>
              <a:buFont typeface="Arial" panose="020B0604020202020204" pitchFamily="34" charset="0"/>
              <a:buChar char="•"/>
              <a:defRPr/>
            </a:pPr>
            <a:r>
              <a:rPr lang="en-GB" sz="2200" dirty="0">
                <a:latin typeface="Gill Sans MT" panose="020B0502020104020203" pitchFamily="34" charset="0"/>
                <a:cs typeface="Arial" panose="020B0604020202020204" pitchFamily="34" charset="0"/>
              </a:rPr>
              <a:t>ONLY if NONE of the above apply do you need consent.</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381412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What are the NCIs doing?</a:t>
            </a:r>
          </a:p>
          <a:p>
            <a:pPr>
              <a:lnSpc>
                <a:spcPct val="100000"/>
              </a:lnSpc>
              <a:spcBef>
                <a:spcPts val="3000"/>
              </a:spcBef>
            </a:pPr>
            <a:r>
              <a:rPr lang="en-GB" altLang="en-US" sz="2200" dirty="0">
                <a:latin typeface="Gill Sans MT" panose="020B0502020104020203" pitchFamily="34" charset="0"/>
                <a:cs typeface="Arial" panose="020B0604020202020204" pitchFamily="34" charset="0"/>
              </a:rPr>
              <a:t>Action Plan being prepared – what we need to do</a:t>
            </a:r>
          </a:p>
          <a:p>
            <a:pPr>
              <a:lnSpc>
                <a:spcPct val="100000"/>
              </a:lnSpc>
            </a:pPr>
            <a:r>
              <a:rPr lang="en-GB" altLang="en-US" sz="2200" dirty="0">
                <a:latin typeface="Gill Sans MT" panose="020B0502020104020203" pitchFamily="34" charset="0"/>
                <a:cs typeface="Arial" panose="020B0604020202020204" pitchFamily="34" charset="0"/>
              </a:rPr>
              <a:t>GDPR Project Group formed – making sure we do it</a:t>
            </a:r>
          </a:p>
          <a:p>
            <a:pPr>
              <a:lnSpc>
                <a:spcPct val="100000"/>
              </a:lnSpc>
            </a:pPr>
            <a:r>
              <a:rPr lang="en-GB" altLang="en-US" sz="2200" dirty="0">
                <a:latin typeface="Gill Sans MT" panose="020B0502020104020203" pitchFamily="34" charset="0"/>
                <a:cs typeface="Arial" panose="020B0604020202020204" pitchFamily="34" charset="0"/>
              </a:rPr>
              <a:t>NCIs Gateway pages with information</a:t>
            </a:r>
          </a:p>
          <a:p>
            <a:pPr>
              <a:lnSpc>
                <a:spcPct val="100000"/>
              </a:lnSpc>
            </a:pPr>
            <a:r>
              <a:rPr lang="en-GB" altLang="en-US" sz="2200" dirty="0">
                <a:latin typeface="Gill Sans MT" panose="020B0502020104020203" pitchFamily="34" charset="0"/>
                <a:cs typeface="Arial" panose="020B0604020202020204" pitchFamily="34" charset="0"/>
              </a:rPr>
              <a:t>Parish guidance is already available: </a:t>
            </a:r>
            <a:r>
              <a:rPr lang="en-GB" altLang="en-US" sz="2200" b="1" dirty="0">
                <a:latin typeface="Gill Sans MT" panose="020B0502020104020203" pitchFamily="34" charset="0"/>
                <a:cs typeface="Arial" panose="020B0604020202020204" pitchFamily="34" charset="0"/>
              </a:rPr>
              <a:t>http://www.parishresources.org.uk/gdpr/</a:t>
            </a:r>
          </a:p>
          <a:p>
            <a:pPr>
              <a:lnSpc>
                <a:spcPct val="100000"/>
              </a:lnSpc>
            </a:pPr>
            <a:r>
              <a:rPr lang="en-GB" altLang="en-US" sz="2200" dirty="0">
                <a:latin typeface="Gill Sans MT" panose="020B0502020104020203" pitchFamily="34" charset="0"/>
                <a:cs typeface="Arial" panose="020B0604020202020204" pitchFamily="34" charset="0"/>
              </a:rPr>
              <a:t>Data Sharing protocols being created to support our data sharing across the Church of England – Early 2018</a:t>
            </a:r>
          </a:p>
          <a:p>
            <a:pPr>
              <a:lnSpc>
                <a:spcPct val="100000"/>
              </a:lnSpc>
            </a:pPr>
            <a:r>
              <a:rPr lang="en-GB" altLang="en-US" sz="2200" dirty="0">
                <a:latin typeface="Gill Sans MT" panose="020B0502020104020203" pitchFamily="34" charset="0"/>
                <a:cs typeface="Arial" panose="020B0604020202020204" pitchFamily="34" charset="0"/>
              </a:rPr>
              <a:t>Key messages factsheet for the wider church</a:t>
            </a:r>
          </a:p>
          <a:p>
            <a:pPr>
              <a:lnSpc>
                <a:spcPct val="100000"/>
              </a:lnSpc>
            </a:pPr>
            <a:r>
              <a:rPr lang="en-GB" altLang="en-US" sz="2200" dirty="0">
                <a:latin typeface="Gill Sans MT" panose="020B0502020104020203" pitchFamily="34" charset="0"/>
                <a:cs typeface="Arial" panose="020B0604020202020204" pitchFamily="34" charset="0"/>
              </a:rPr>
              <a:t>All guidance and training will be designed to be adaptable to a wide range of church settings.</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213947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What do I and my team need to do?</a:t>
            </a:r>
          </a:p>
          <a:p>
            <a:pPr>
              <a:lnSpc>
                <a:spcPct val="100000"/>
              </a:lnSpc>
              <a:spcBef>
                <a:spcPts val="3000"/>
              </a:spcBef>
            </a:pPr>
            <a:r>
              <a:rPr lang="en-GB" altLang="en-US" sz="4000" dirty="0">
                <a:latin typeface="Gill Sans MT" panose="020B0502020104020203" pitchFamily="34" charset="0"/>
                <a:cs typeface="Arial" panose="020B0604020202020204" pitchFamily="34" charset="0"/>
              </a:rPr>
              <a:t>First of all </a:t>
            </a:r>
            <a:r>
              <a:rPr lang="en-GB" altLang="en-US" sz="4000" b="1" dirty="0">
                <a:solidFill>
                  <a:srgbClr val="A783BB"/>
                </a:solidFill>
                <a:latin typeface="Gill Sans MT" panose="020B0502020104020203" pitchFamily="34" charset="0"/>
                <a:cs typeface="Arial" panose="020B0604020202020204" pitchFamily="34" charset="0"/>
              </a:rPr>
              <a:t>don’t panic!</a:t>
            </a:r>
            <a:r>
              <a:rPr lang="en-GB" altLang="en-US" sz="4000" dirty="0">
                <a:latin typeface="Gill Sans MT" panose="020B0502020104020203" pitchFamily="34" charset="0"/>
                <a:cs typeface="Arial" panose="020B0604020202020204" pitchFamily="34" charset="0"/>
              </a:rPr>
              <a:t> If you are complying with the Data Protection Act then you are well on the way to GDPR </a:t>
            </a:r>
            <a:r>
              <a:rPr lang="en-GB" altLang="en-US" sz="4000" dirty="0" smtClean="0">
                <a:latin typeface="Gill Sans MT" panose="020B0502020104020203" pitchFamily="34" charset="0"/>
                <a:cs typeface="Arial" panose="020B0604020202020204" pitchFamily="34" charset="0"/>
              </a:rPr>
              <a:t>compliance</a:t>
            </a:r>
            <a:endParaRPr lang="en-GB" altLang="en-US" sz="4000" dirty="0">
              <a:latin typeface="Gill Sans MT" panose="020B0502020104020203" pitchFamily="34" charset="0"/>
              <a:cs typeface="Arial" panose="020B0604020202020204" pitchFamily="34" charset="0"/>
            </a:endParaRP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40859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327" y="592770"/>
            <a:ext cx="6317302" cy="5979480"/>
          </a:xfrm>
        </p:spPr>
      </p:pic>
    </p:spTree>
    <p:extLst>
      <p:ext uri="{BB962C8B-B14F-4D97-AF65-F5344CB8AC3E}">
        <p14:creationId xmlns:p14="http://schemas.microsoft.com/office/powerpoint/2010/main" val="301336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A783BB"/>
                </a:solidFill>
              </a:rPr>
              <a:t>Create a Data Protection Folder</a:t>
            </a:r>
            <a:endParaRPr lang="en-GB" dirty="0">
              <a:solidFill>
                <a:srgbClr val="A783BB"/>
              </a:solidFill>
            </a:endParaRPr>
          </a:p>
        </p:txBody>
      </p:sp>
      <p:sp>
        <p:nvSpPr>
          <p:cNvPr id="3" name="Content Placeholder 2"/>
          <p:cNvSpPr>
            <a:spLocks noGrp="1"/>
          </p:cNvSpPr>
          <p:nvPr>
            <p:ph idx="1"/>
          </p:nvPr>
        </p:nvSpPr>
        <p:spPr/>
        <p:txBody>
          <a:bodyPr>
            <a:normAutofit fontScale="92500" lnSpcReduction="10000"/>
          </a:bodyPr>
          <a:lstStyle/>
          <a:p>
            <a:pPr>
              <a:lnSpc>
                <a:spcPct val="200000"/>
              </a:lnSpc>
            </a:pPr>
            <a:r>
              <a:rPr lang="en-GB" dirty="0" smtClean="0"/>
              <a:t>Identify someone in parish to be responsible for DPA or PCC if a smaller church</a:t>
            </a:r>
          </a:p>
          <a:p>
            <a:pPr>
              <a:lnSpc>
                <a:spcPct val="200000"/>
              </a:lnSpc>
            </a:pPr>
            <a:r>
              <a:rPr lang="en-GB" dirty="0" smtClean="0"/>
              <a:t>Create a process for people to have their information removed</a:t>
            </a:r>
          </a:p>
          <a:p>
            <a:pPr>
              <a:lnSpc>
                <a:spcPct val="200000"/>
              </a:lnSpc>
            </a:pPr>
            <a:r>
              <a:rPr lang="en-GB" dirty="0" smtClean="0"/>
              <a:t>Decide on when your data will be reviewed – every 3 years</a:t>
            </a:r>
          </a:p>
          <a:p>
            <a:pPr>
              <a:lnSpc>
                <a:spcPct val="200000"/>
              </a:lnSpc>
            </a:pPr>
            <a:r>
              <a:rPr lang="en-GB" dirty="0" smtClean="0"/>
              <a:t>What are you procedures if you have a data breach?</a:t>
            </a:r>
          </a:p>
          <a:p>
            <a:pPr marL="0" indent="0">
              <a:buNone/>
            </a:pPr>
            <a:endParaRPr lang="en-GB" dirty="0"/>
          </a:p>
        </p:txBody>
      </p:sp>
    </p:spTree>
    <p:extLst>
      <p:ext uri="{BB962C8B-B14F-4D97-AF65-F5344CB8AC3E}">
        <p14:creationId xmlns:p14="http://schemas.microsoft.com/office/powerpoint/2010/main" val="98990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b="1" dirty="0" smtClean="0">
                <a:solidFill>
                  <a:srgbClr val="A783BB"/>
                </a:solidFill>
              </a:rPr>
              <a:t>Carrying </a:t>
            </a:r>
            <a:r>
              <a:rPr lang="en-GB" b="1" dirty="0">
                <a:solidFill>
                  <a:srgbClr val="A783BB"/>
                </a:solidFill>
              </a:rPr>
              <a:t>out a Data Audit</a:t>
            </a:r>
            <a:r>
              <a:rPr lang="en-GB" dirty="0"/>
              <a:t/>
            </a:r>
            <a:br>
              <a:rPr lang="en-GB" dirty="0"/>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39948" y="2414589"/>
            <a:ext cx="5032989" cy="320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928813"/>
            <a:ext cx="7443788" cy="3970318"/>
          </a:xfrm>
          <a:prstGeom prst="rect">
            <a:avLst/>
          </a:prstGeom>
        </p:spPr>
        <p:txBody>
          <a:bodyPr wrap="square">
            <a:spAutoFit/>
          </a:bodyPr>
          <a:lstStyle/>
          <a:p>
            <a:r>
              <a:rPr lang="en-GB" dirty="0" smtClean="0"/>
              <a:t>Here </a:t>
            </a:r>
            <a:r>
              <a:rPr lang="en-GB" dirty="0"/>
              <a:t>are some questions to help you carry out your audit:</a:t>
            </a:r>
          </a:p>
          <a:p>
            <a:endParaRPr lang="en-GB" dirty="0"/>
          </a:p>
          <a:p>
            <a:r>
              <a:rPr lang="en-GB" dirty="0"/>
              <a:t>What kind of data is being collected and stored, where and why</a:t>
            </a:r>
            <a:r>
              <a:rPr lang="en-GB" dirty="0" smtClean="0"/>
              <a:t>?</a:t>
            </a:r>
            <a:br>
              <a:rPr lang="en-GB" dirty="0" smtClean="0"/>
            </a:br>
            <a:endParaRPr lang="en-GB" dirty="0"/>
          </a:p>
          <a:p>
            <a:r>
              <a:rPr lang="en-GB" dirty="0"/>
              <a:t>Which different church groups might store their own data? Make sure you cover them</a:t>
            </a:r>
            <a:r>
              <a:rPr lang="en-GB" dirty="0" smtClean="0"/>
              <a:t>.</a:t>
            </a:r>
            <a:br>
              <a:rPr lang="en-GB" dirty="0" smtClean="0"/>
            </a:br>
            <a:endParaRPr lang="en-GB" dirty="0"/>
          </a:p>
          <a:p>
            <a:r>
              <a:rPr lang="en-GB" dirty="0"/>
              <a:t>How is the data used (i.e. processed) both internally and externally?</a:t>
            </a:r>
          </a:p>
          <a:p>
            <a:r>
              <a:rPr lang="en-GB" dirty="0" smtClean="0"/>
              <a:t/>
            </a:r>
            <a:br>
              <a:rPr lang="en-GB" dirty="0" smtClean="0"/>
            </a:br>
            <a:r>
              <a:rPr lang="en-GB" dirty="0" smtClean="0"/>
              <a:t>How </a:t>
            </a:r>
            <a:r>
              <a:rPr lang="en-GB" dirty="0"/>
              <a:t>long is the data retained?</a:t>
            </a:r>
          </a:p>
          <a:p>
            <a:r>
              <a:rPr lang="en-GB" dirty="0" smtClean="0"/>
              <a:t/>
            </a:r>
            <a:br>
              <a:rPr lang="en-GB" dirty="0" smtClean="0"/>
            </a:br>
            <a:r>
              <a:rPr lang="en-GB" dirty="0" smtClean="0"/>
              <a:t>Who </a:t>
            </a:r>
            <a:r>
              <a:rPr lang="en-GB" dirty="0"/>
              <a:t>has access to the data both inside and outside of the business?</a:t>
            </a:r>
          </a:p>
          <a:p>
            <a:r>
              <a:rPr lang="en-GB" dirty="0" smtClean="0"/>
              <a:t/>
            </a:r>
            <a:br>
              <a:rPr lang="en-GB" dirty="0" smtClean="0"/>
            </a:br>
            <a:r>
              <a:rPr lang="en-GB" dirty="0" smtClean="0"/>
              <a:t>What </a:t>
            </a:r>
            <a:r>
              <a:rPr lang="en-GB" dirty="0"/>
              <a:t>procedures and controls are in place to keep data safe?</a:t>
            </a:r>
          </a:p>
        </p:txBody>
      </p:sp>
    </p:spTree>
    <p:extLst>
      <p:ext uri="{BB962C8B-B14F-4D97-AF65-F5344CB8AC3E}">
        <p14:creationId xmlns:p14="http://schemas.microsoft.com/office/powerpoint/2010/main" val="31151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783BB"/>
                </a:solidFill>
              </a:rPr>
              <a:t>Create a Privacy Notice</a:t>
            </a:r>
            <a:endParaRPr lang="en-GB" b="1" dirty="0">
              <a:solidFill>
                <a:srgbClr val="A783BB"/>
              </a:solidFill>
            </a:endParaRPr>
          </a:p>
        </p:txBody>
      </p:sp>
      <p:sp>
        <p:nvSpPr>
          <p:cNvPr id="3" name="Content Placeholder 2"/>
          <p:cNvSpPr>
            <a:spLocks noGrp="1"/>
          </p:cNvSpPr>
          <p:nvPr>
            <p:ph idx="1"/>
          </p:nvPr>
        </p:nvSpPr>
        <p:spPr/>
        <p:txBody>
          <a:bodyPr/>
          <a:lstStyle/>
          <a:p>
            <a:pPr>
              <a:lnSpc>
                <a:spcPct val="250000"/>
              </a:lnSpc>
            </a:pPr>
            <a:r>
              <a:rPr lang="en-GB" dirty="0" smtClean="0"/>
              <a:t>Example available</a:t>
            </a:r>
          </a:p>
          <a:p>
            <a:pPr>
              <a:lnSpc>
                <a:spcPct val="250000"/>
              </a:lnSpc>
            </a:pPr>
            <a:r>
              <a:rPr lang="en-GB" dirty="0" smtClean="0"/>
              <a:t>Access via email to parish office</a:t>
            </a:r>
          </a:p>
          <a:p>
            <a:pPr>
              <a:lnSpc>
                <a:spcPct val="250000"/>
              </a:lnSpc>
            </a:pPr>
            <a:r>
              <a:rPr lang="en-GB" dirty="0" smtClean="0"/>
              <a:t>Available online – PCC/Vicar</a:t>
            </a:r>
            <a:endParaRPr lang="en-GB" dirty="0"/>
          </a:p>
        </p:txBody>
      </p:sp>
    </p:spTree>
    <p:extLst>
      <p:ext uri="{BB962C8B-B14F-4D97-AF65-F5344CB8AC3E}">
        <p14:creationId xmlns:p14="http://schemas.microsoft.com/office/powerpoint/2010/main" val="235111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783BB"/>
                </a:solidFill>
              </a:rPr>
              <a:t>Create Consent Form</a:t>
            </a:r>
            <a:endParaRPr lang="en-GB" b="1" dirty="0">
              <a:solidFill>
                <a:srgbClr val="A783BB"/>
              </a:solidFill>
            </a:endParaRPr>
          </a:p>
        </p:txBody>
      </p:sp>
      <p:sp>
        <p:nvSpPr>
          <p:cNvPr id="3" name="Content Placeholder 2"/>
          <p:cNvSpPr>
            <a:spLocks noGrp="1"/>
          </p:cNvSpPr>
          <p:nvPr>
            <p:ph idx="1"/>
          </p:nvPr>
        </p:nvSpPr>
        <p:spPr/>
        <p:txBody>
          <a:bodyPr/>
          <a:lstStyle/>
          <a:p>
            <a:pPr>
              <a:lnSpc>
                <a:spcPct val="250000"/>
              </a:lnSpc>
            </a:pPr>
            <a:r>
              <a:rPr lang="en-GB" dirty="0" smtClean="0"/>
              <a:t>Example available</a:t>
            </a:r>
          </a:p>
          <a:p>
            <a:pPr>
              <a:lnSpc>
                <a:spcPct val="250000"/>
              </a:lnSpc>
            </a:pPr>
            <a:r>
              <a:rPr lang="en-GB" dirty="0" smtClean="0"/>
              <a:t>What do you require people’s data for?</a:t>
            </a:r>
          </a:p>
          <a:p>
            <a:pPr>
              <a:lnSpc>
                <a:spcPct val="250000"/>
              </a:lnSpc>
            </a:pPr>
            <a:r>
              <a:rPr lang="en-GB" dirty="0" smtClean="0"/>
              <a:t>Ideally one form to collate all data</a:t>
            </a:r>
          </a:p>
        </p:txBody>
      </p:sp>
    </p:spTree>
    <p:extLst>
      <p:ext uri="{BB962C8B-B14F-4D97-AF65-F5344CB8AC3E}">
        <p14:creationId xmlns:p14="http://schemas.microsoft.com/office/powerpoint/2010/main" val="15166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solidFill>
                <a:srgbClr val="A783BB"/>
              </a:solidFill>
            </a:endParaRPr>
          </a:p>
        </p:txBody>
      </p:sp>
      <p:sp>
        <p:nvSpPr>
          <p:cNvPr id="3" name="Content Placeholder 2"/>
          <p:cNvSpPr>
            <a:spLocks noGrp="1"/>
          </p:cNvSpPr>
          <p:nvPr>
            <p:ph idx="1"/>
          </p:nvPr>
        </p:nvSpPr>
        <p:spPr/>
        <p:txBody>
          <a:bodyPr>
            <a:normAutofit/>
          </a:bodyPr>
          <a:lstStyle/>
          <a:p>
            <a:pPr marL="0" indent="0" algn="ctr">
              <a:buNone/>
            </a:pPr>
            <a:r>
              <a:rPr lang="en-GB" sz="8000" b="1" dirty="0" smtClean="0">
                <a:solidFill>
                  <a:srgbClr val="A783BB"/>
                </a:solidFill>
              </a:rPr>
              <a:t>Any Questions</a:t>
            </a:r>
            <a:br>
              <a:rPr lang="en-GB" sz="8000" b="1" dirty="0" smtClean="0">
                <a:solidFill>
                  <a:srgbClr val="A783BB"/>
                </a:solidFill>
              </a:rPr>
            </a:br>
            <a:r>
              <a:rPr lang="en-GB" sz="8000" b="1" dirty="0" smtClean="0">
                <a:solidFill>
                  <a:srgbClr val="A783BB"/>
                </a:solidFill>
              </a:rPr>
              <a:t/>
            </a:r>
            <a:br>
              <a:rPr lang="en-GB" sz="8000" b="1" dirty="0" smtClean="0">
                <a:solidFill>
                  <a:srgbClr val="A783BB"/>
                </a:solidFill>
              </a:rPr>
            </a:br>
            <a:r>
              <a:rPr lang="en-GB" sz="4800" b="1" dirty="0" smtClean="0"/>
              <a:t>clmcarthur70@gmail.com</a:t>
            </a:r>
            <a:endParaRPr lang="en-GB" sz="4800" b="1" dirty="0"/>
          </a:p>
          <a:p>
            <a:endParaRPr lang="en-GB" dirty="0"/>
          </a:p>
        </p:txBody>
      </p:sp>
    </p:spTree>
    <p:extLst>
      <p:ext uri="{BB962C8B-B14F-4D97-AF65-F5344CB8AC3E}">
        <p14:creationId xmlns:p14="http://schemas.microsoft.com/office/powerpoint/2010/main" val="311000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3182938"/>
            <a:ext cx="10515600" cy="4351338"/>
          </a:xfrm>
        </p:spPr>
        <p:txBody>
          <a:bodyPr/>
          <a:lstStyle/>
          <a:p>
            <a:r>
              <a:rPr lang="en-GB" dirty="0"/>
              <a:t>A 92-year-old poppy seller who took her own life felt “distressed and overwhelmed” by the huge number of requests for donations she received from charities, a report has concluded.</a:t>
            </a:r>
          </a:p>
          <a:p>
            <a:endParaRPr lang="en-GB" dirty="0"/>
          </a:p>
          <a:p>
            <a:r>
              <a:rPr lang="en-GB" dirty="0"/>
              <a:t>Olive Cooke, who died in the Avon gorge in Bristol, may have received almost 3,000 mailings from charities in a year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4" y="541656"/>
            <a:ext cx="4243387" cy="254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38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1471001"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Where to get more information</a:t>
            </a:r>
          </a:p>
          <a:p>
            <a:pPr lvl="1">
              <a:lnSpc>
                <a:spcPct val="110000"/>
              </a:lnSpc>
              <a:spcBef>
                <a:spcPts val="4200"/>
              </a:spcBef>
            </a:pPr>
            <a:r>
              <a:rPr lang="en-GB" altLang="en-US" dirty="0" smtClean="0">
                <a:latin typeface="Gill Sans MT" panose="020B0502020104020203" pitchFamily="34" charset="0"/>
                <a:cs typeface="Arial" panose="020B0604020202020204" pitchFamily="34" charset="0"/>
              </a:rPr>
              <a:t>Parish Resources Church of England </a:t>
            </a:r>
            <a:r>
              <a:rPr lang="en-GB" altLang="en-US" dirty="0" smtClean="0">
                <a:solidFill>
                  <a:srgbClr val="A783BB"/>
                </a:solidFill>
                <a:latin typeface="Gill Sans MT" panose="020B0502020104020203" pitchFamily="34" charset="0"/>
                <a:cs typeface="Arial" panose="020B0604020202020204" pitchFamily="34" charset="0"/>
              </a:rPr>
              <a:t>search google GDPR/ </a:t>
            </a:r>
            <a:endParaRPr lang="en-GB" altLang="en-US" dirty="0">
              <a:solidFill>
                <a:srgbClr val="A783BB"/>
              </a:solidFill>
              <a:latin typeface="Gill Sans MT" panose="020B0502020104020203" pitchFamily="34" charset="0"/>
              <a:cs typeface="Arial" panose="020B0604020202020204" pitchFamily="34" charset="0"/>
            </a:endParaRPr>
          </a:p>
          <a:p>
            <a:pPr lvl="1">
              <a:lnSpc>
                <a:spcPct val="110000"/>
              </a:lnSpc>
              <a:spcBef>
                <a:spcPts val="4200"/>
              </a:spcBef>
            </a:pPr>
            <a:r>
              <a:rPr lang="en-GB" altLang="en-US" dirty="0">
                <a:latin typeface="Gill Sans MT" panose="020B0502020104020203" pitchFamily="34" charset="0"/>
                <a:cs typeface="Arial" panose="020B0604020202020204" pitchFamily="34" charset="0"/>
              </a:rPr>
              <a:t>Information Commissioner’s Office website: </a:t>
            </a:r>
            <a:r>
              <a:rPr lang="en-GB" altLang="en-US" dirty="0">
                <a:solidFill>
                  <a:srgbClr val="A783BB"/>
                </a:solidFill>
                <a:latin typeface="Gill Sans MT" panose="020B0502020104020203" pitchFamily="34" charset="0"/>
                <a:cs typeface="Arial" panose="020B0604020202020204" pitchFamily="34" charset="0"/>
              </a:rPr>
              <a:t>www.ico.gov.uk  </a:t>
            </a:r>
          </a:p>
          <a:p>
            <a:pPr lvl="1">
              <a:lnSpc>
                <a:spcPct val="110000"/>
              </a:lnSpc>
              <a:spcBef>
                <a:spcPts val="4200"/>
              </a:spcBef>
            </a:pPr>
            <a:r>
              <a:rPr lang="en-GB" altLang="en-US" dirty="0">
                <a:latin typeface="Gill Sans MT" panose="020B0502020104020203" pitchFamily="34" charset="0"/>
                <a:cs typeface="Arial" panose="020B0604020202020204" pitchFamily="34" charset="0"/>
              </a:rPr>
              <a:t>Comments / queries / feedback: </a:t>
            </a:r>
            <a:r>
              <a:rPr lang="en-GB" altLang="en-US" dirty="0">
                <a:solidFill>
                  <a:srgbClr val="A783BB"/>
                </a:solidFill>
                <a:latin typeface="Gill Sans MT" panose="020B0502020104020203" pitchFamily="34" charset="0"/>
                <a:cs typeface="Arial" panose="020B0604020202020204" pitchFamily="34" charset="0"/>
              </a:rPr>
              <a:t>archives@churchofengland.org</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39364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722856" cy="5090350"/>
          </a:xfrm>
        </p:spPr>
        <p:txBody>
          <a:bodyPr>
            <a:normAutofit fontScale="77500" lnSpcReduction="20000"/>
          </a:bodyPr>
          <a:lstStyle/>
          <a:p>
            <a:pPr marL="0" indent="0">
              <a:lnSpc>
                <a:spcPct val="110000"/>
              </a:lnSpc>
              <a:buNone/>
            </a:pPr>
            <a:r>
              <a:rPr lang="en-GB" sz="4800" dirty="0">
                <a:solidFill>
                  <a:srgbClr val="281E6B"/>
                </a:solidFill>
                <a:latin typeface="Gill Sans MT" panose="020B0502020104020203" pitchFamily="34" charset="0"/>
              </a:rPr>
              <a:t>What is personal data?</a:t>
            </a:r>
          </a:p>
          <a:p>
            <a:pPr lvl="1">
              <a:lnSpc>
                <a:spcPct val="110000"/>
              </a:lnSpc>
            </a:pPr>
            <a:endParaRPr lang="en-GB" sz="2000" dirty="0">
              <a:solidFill>
                <a:srgbClr val="281E6B"/>
              </a:solidFill>
              <a:latin typeface="Gill Sans MT" panose="020B0502020104020203" pitchFamily="34" charset="0"/>
            </a:endParaRPr>
          </a:p>
          <a:p>
            <a:pPr marL="809625" indent="-809625">
              <a:lnSpc>
                <a:spcPct val="120000"/>
              </a:lnSpc>
              <a:spcBef>
                <a:spcPts val="1200"/>
              </a:spcBef>
              <a:buNone/>
            </a:pPr>
            <a:r>
              <a:rPr lang="en-GB" altLang="en-US" b="1" dirty="0">
                <a:solidFill>
                  <a:schemeClr val="tx1">
                    <a:lumMod val="75000"/>
                    <a:lumOff val="25000"/>
                  </a:schemeClr>
                </a:solidFill>
                <a:latin typeface="Gill Sans MT" panose="020B0502020104020203" pitchFamily="34" charset="0"/>
                <a:cs typeface="Arial" panose="020B0604020202020204" pitchFamily="34" charset="0"/>
              </a:rPr>
              <a:t>Personal data </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is defined as:</a:t>
            </a:r>
          </a:p>
          <a:p>
            <a:pPr marL="893763" indent="-893763">
              <a:lnSpc>
                <a:spcPct val="120000"/>
              </a:lnSpc>
              <a:spcBef>
                <a:spcPts val="1200"/>
              </a:spcBef>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	</a:t>
            </a:r>
            <a:r>
              <a:rPr lang="en-GB" altLang="en-US" dirty="0">
                <a:solidFill>
                  <a:schemeClr val="tx1">
                    <a:lumMod val="65000"/>
                    <a:lumOff val="35000"/>
                  </a:schemeClr>
                </a:solidFill>
                <a:latin typeface="Gill Sans MT" panose="020B0502020104020203" pitchFamily="34" charset="0"/>
                <a:cs typeface="Arial" panose="020B0604020202020204" pitchFamily="34" charset="0"/>
              </a:rPr>
              <a:t>Any information about a living individual which is capable of identifying </a:t>
            </a:r>
            <a:br>
              <a:rPr lang="en-GB" altLang="en-US" dirty="0">
                <a:solidFill>
                  <a:schemeClr val="tx1">
                    <a:lumMod val="65000"/>
                    <a:lumOff val="35000"/>
                  </a:schemeClr>
                </a:solidFill>
                <a:latin typeface="Gill Sans MT" panose="020B0502020104020203" pitchFamily="34" charset="0"/>
                <a:cs typeface="Arial" panose="020B0604020202020204" pitchFamily="34" charset="0"/>
              </a:rPr>
            </a:br>
            <a:r>
              <a:rPr lang="en-GB" altLang="en-US" dirty="0">
                <a:solidFill>
                  <a:schemeClr val="tx1">
                    <a:lumMod val="65000"/>
                    <a:lumOff val="35000"/>
                  </a:schemeClr>
                </a:solidFill>
                <a:latin typeface="Gill Sans MT" panose="020B0502020104020203" pitchFamily="34" charset="0"/>
                <a:cs typeface="Arial" panose="020B0604020202020204" pitchFamily="34" charset="0"/>
              </a:rPr>
              <a:t>that individual.</a:t>
            </a:r>
          </a:p>
          <a:p>
            <a:pPr marL="0" indent="0">
              <a:buNone/>
            </a:pPr>
            <a:endParaRPr lang="en-GB" altLang="en-US" b="1" dirty="0">
              <a:solidFill>
                <a:schemeClr val="tx1">
                  <a:lumMod val="75000"/>
                  <a:lumOff val="25000"/>
                </a:schemeClr>
              </a:solidFill>
              <a:latin typeface="Gill Sans MT" panose="020B0502020104020203" pitchFamily="34" charset="0"/>
              <a:cs typeface="Arial" panose="020B0604020202020204" pitchFamily="34" charset="0"/>
            </a:endParaRPr>
          </a:p>
          <a:p>
            <a:pPr marL="0" indent="0">
              <a:buNone/>
            </a:pPr>
            <a:r>
              <a:rPr lang="en-GB" altLang="en-US" b="1" dirty="0">
                <a:solidFill>
                  <a:schemeClr val="tx1">
                    <a:lumMod val="75000"/>
                    <a:lumOff val="25000"/>
                  </a:schemeClr>
                </a:solidFill>
                <a:latin typeface="Gill Sans MT" panose="020B0502020104020203" pitchFamily="34" charset="0"/>
                <a:cs typeface="Arial" panose="020B0604020202020204" pitchFamily="34" charset="0"/>
              </a:rPr>
              <a:t>Sensitive personal data </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is defined as:</a:t>
            </a:r>
          </a:p>
          <a:p>
            <a:pPr marL="0" indent="0">
              <a:lnSpc>
                <a:spcPct val="120000"/>
              </a:lnSpc>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	</a:t>
            </a:r>
            <a:r>
              <a:rPr lang="en-GB" altLang="en-US" dirty="0">
                <a:solidFill>
                  <a:schemeClr val="tx1">
                    <a:lumMod val="65000"/>
                    <a:lumOff val="35000"/>
                  </a:schemeClr>
                </a:solidFill>
                <a:latin typeface="Gill Sans MT" panose="020B0502020104020203" pitchFamily="34" charset="0"/>
                <a:cs typeface="Arial" panose="020B0604020202020204" pitchFamily="34" charset="0"/>
              </a:rPr>
              <a:t>Any information relating to an individual's racial or ethnic origin, political 	opinions, </a:t>
            </a:r>
            <a:r>
              <a:rPr lang="en-GB" altLang="en-US" b="1" i="1" dirty="0">
                <a:solidFill>
                  <a:schemeClr val="tx1">
                    <a:lumMod val="65000"/>
                    <a:lumOff val="35000"/>
                  </a:schemeClr>
                </a:solidFill>
                <a:latin typeface="Gill Sans MT" panose="020B0502020104020203" pitchFamily="34" charset="0"/>
                <a:cs typeface="Arial" panose="020B0604020202020204" pitchFamily="34" charset="0"/>
              </a:rPr>
              <a:t>religious beliefs</a:t>
            </a:r>
            <a:r>
              <a:rPr lang="en-GB" altLang="en-US" dirty="0">
                <a:solidFill>
                  <a:schemeClr val="tx1">
                    <a:lumMod val="65000"/>
                    <a:lumOff val="35000"/>
                  </a:schemeClr>
                </a:solidFill>
                <a:latin typeface="Gill Sans MT" panose="020B0502020104020203" pitchFamily="34" charset="0"/>
                <a:cs typeface="Arial" panose="020B0604020202020204" pitchFamily="34" charset="0"/>
              </a:rPr>
              <a:t>, trade union membership, physical or mental health </a:t>
            </a:r>
            <a:br>
              <a:rPr lang="en-GB" altLang="en-US" dirty="0">
                <a:solidFill>
                  <a:schemeClr val="tx1">
                    <a:lumMod val="65000"/>
                    <a:lumOff val="35000"/>
                  </a:schemeClr>
                </a:solidFill>
                <a:latin typeface="Gill Sans MT" panose="020B0502020104020203" pitchFamily="34" charset="0"/>
                <a:cs typeface="Arial" panose="020B0604020202020204" pitchFamily="34" charset="0"/>
              </a:rPr>
            </a:br>
            <a:r>
              <a:rPr lang="en-GB" altLang="en-US" dirty="0">
                <a:solidFill>
                  <a:schemeClr val="tx1">
                    <a:lumMod val="65000"/>
                    <a:lumOff val="35000"/>
                  </a:schemeClr>
                </a:solidFill>
                <a:latin typeface="Gill Sans MT" panose="020B0502020104020203" pitchFamily="34" charset="0"/>
                <a:cs typeface="Arial" panose="020B0604020202020204" pitchFamily="34" charset="0"/>
              </a:rPr>
              <a:t>	or condition, sexual life, alleged or actual criminal activity and criminal record.</a:t>
            </a:r>
            <a:r>
              <a:rPr lang="en-GB" altLang="en-US" dirty="0">
                <a:solidFill>
                  <a:schemeClr val="tx1">
                    <a:lumMod val="75000"/>
                    <a:lumOff val="25000"/>
                  </a:schemeClr>
                </a:solidFill>
                <a:latin typeface="Gill Sans MT" panose="020B0502020104020203" pitchFamily="34" charset="0"/>
                <a:cs typeface="Arial" panose="020B0604020202020204" pitchFamily="34" charset="0"/>
              </a:rPr>
              <a:t/>
            </a:r>
            <a:br>
              <a:rPr lang="en-GB" altLang="en-US" dirty="0">
                <a:solidFill>
                  <a:schemeClr val="tx1">
                    <a:lumMod val="75000"/>
                    <a:lumOff val="25000"/>
                  </a:schemeClr>
                </a:solidFill>
                <a:latin typeface="Gill Sans MT" panose="020B0502020104020203" pitchFamily="34" charset="0"/>
                <a:cs typeface="Arial" panose="020B0604020202020204" pitchFamily="34" charset="0"/>
              </a:rPr>
            </a:br>
            <a:endParaRPr lang="en-GB" altLang="en-US" dirty="0">
              <a:solidFill>
                <a:schemeClr val="tx1">
                  <a:lumMod val="75000"/>
                  <a:lumOff val="25000"/>
                </a:schemeClr>
              </a:solidFill>
              <a:latin typeface="Gill Sans MT" panose="020B0502020104020203" pitchFamily="34" charset="0"/>
              <a:cs typeface="Arial" panose="020B0604020202020204" pitchFamily="34" charset="0"/>
            </a:endParaRPr>
          </a:p>
          <a:p>
            <a:pPr marL="0" indent="0">
              <a:buNone/>
            </a:pPr>
            <a:r>
              <a:rPr lang="en-GB" altLang="en-US" dirty="0">
                <a:solidFill>
                  <a:schemeClr val="tx1">
                    <a:lumMod val="75000"/>
                    <a:lumOff val="25000"/>
                  </a:schemeClr>
                </a:solidFill>
                <a:latin typeface="Gill Sans MT" panose="020B0502020104020203" pitchFamily="34" charset="0"/>
                <a:cs typeface="Arial" panose="020B0604020202020204" pitchFamily="34" charset="0"/>
              </a:rPr>
              <a:t>(Under GDPR sensitive personal data is referred to as “special categories of personal data”)</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447164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5288090"/>
          </a:xfrm>
        </p:spPr>
        <p:txBody>
          <a:bodyPr>
            <a:normAutofit/>
          </a:bodyPr>
          <a:lstStyle/>
          <a:p>
            <a:pPr marL="0" indent="0">
              <a:lnSpc>
                <a:spcPct val="110000"/>
              </a:lnSpc>
              <a:buNone/>
            </a:pPr>
            <a:r>
              <a:rPr lang="en-GB" sz="4000" dirty="0">
                <a:solidFill>
                  <a:srgbClr val="281E6B"/>
                </a:solidFill>
                <a:latin typeface="Gill Sans MT" panose="020B0502020104020203" pitchFamily="34" charset="0"/>
              </a:rPr>
              <a:t>What is Data Protection?</a:t>
            </a:r>
            <a:endParaRPr lang="en-GB" sz="2000" dirty="0">
              <a:solidFill>
                <a:srgbClr val="281E6B"/>
              </a:solidFill>
              <a:latin typeface="Gill Sans MT" panose="020B0502020104020203" pitchFamily="34" charset="0"/>
            </a:endParaRPr>
          </a:p>
          <a:p>
            <a:pPr marL="0" indent="0">
              <a:lnSpc>
                <a:spcPct val="100000"/>
              </a:lnSpc>
              <a:spcBef>
                <a:spcPts val="3000"/>
              </a:spcBef>
              <a:buNone/>
            </a:pPr>
            <a:r>
              <a:rPr lang="en-GB" altLang="en-US" sz="2200" b="1" dirty="0">
                <a:solidFill>
                  <a:schemeClr val="tx1">
                    <a:lumMod val="75000"/>
                    <a:lumOff val="25000"/>
                  </a:schemeClr>
                </a:solidFill>
                <a:latin typeface="Gill Sans MT" panose="020B0502020104020203" pitchFamily="34" charset="0"/>
                <a:cs typeface="Arial" panose="020B0604020202020204" pitchFamily="34" charset="0"/>
              </a:rPr>
              <a:t>Data Protection </a:t>
            </a:r>
            <a:r>
              <a:rPr lang="en-GB" altLang="en-US" sz="2200" dirty="0">
                <a:solidFill>
                  <a:schemeClr val="tx1">
                    <a:lumMod val="75000"/>
                    <a:lumOff val="25000"/>
                  </a:schemeClr>
                </a:solidFill>
                <a:latin typeface="Gill Sans MT" panose="020B0502020104020203" pitchFamily="34" charset="0"/>
                <a:cs typeface="Arial" panose="020B0604020202020204" pitchFamily="34" charset="0"/>
              </a:rPr>
              <a:t>is about </a:t>
            </a:r>
            <a:r>
              <a:rPr lang="en-GB" altLang="en-US" sz="2200" b="1" dirty="0">
                <a:solidFill>
                  <a:schemeClr val="tx1">
                    <a:lumMod val="75000"/>
                    <a:lumOff val="25000"/>
                  </a:schemeClr>
                </a:solidFill>
                <a:latin typeface="Gill Sans MT" panose="020B0502020104020203" pitchFamily="34" charset="0"/>
                <a:cs typeface="Arial" panose="020B0604020202020204" pitchFamily="34" charset="0"/>
              </a:rPr>
              <a:t>avoiding harm </a:t>
            </a:r>
            <a:r>
              <a:rPr lang="en-GB" altLang="en-US" sz="2200" dirty="0">
                <a:solidFill>
                  <a:schemeClr val="tx1">
                    <a:lumMod val="75000"/>
                    <a:lumOff val="25000"/>
                  </a:schemeClr>
                </a:solidFill>
                <a:latin typeface="Gill Sans MT" panose="020B0502020104020203" pitchFamily="34" charset="0"/>
                <a:cs typeface="Arial" panose="020B0604020202020204" pitchFamily="34" charset="0"/>
              </a:rPr>
              <a:t>to </a:t>
            </a:r>
            <a:r>
              <a:rPr lang="en-GB" altLang="en-US" sz="2200" b="1" dirty="0">
                <a:solidFill>
                  <a:schemeClr val="tx1">
                    <a:lumMod val="75000"/>
                    <a:lumOff val="25000"/>
                  </a:schemeClr>
                </a:solidFill>
                <a:latin typeface="Gill Sans MT" panose="020B0502020104020203" pitchFamily="34" charset="0"/>
                <a:cs typeface="Arial" panose="020B0604020202020204" pitchFamily="34" charset="0"/>
              </a:rPr>
              <a:t>individuals </a:t>
            </a:r>
            <a:r>
              <a:rPr lang="en-GB" altLang="en-US" sz="2200" dirty="0">
                <a:solidFill>
                  <a:schemeClr val="tx1">
                    <a:lumMod val="75000"/>
                    <a:lumOff val="25000"/>
                  </a:schemeClr>
                </a:solidFill>
                <a:latin typeface="Gill Sans MT" panose="020B0502020104020203" pitchFamily="34" charset="0"/>
                <a:cs typeface="Arial" panose="020B0604020202020204" pitchFamily="34" charset="0"/>
              </a:rPr>
              <a:t>by misusing or mismanaging their personal data. </a:t>
            </a:r>
          </a:p>
          <a:p>
            <a:pPr marL="0" indent="0">
              <a:lnSpc>
                <a:spcPct val="100000"/>
              </a:lnSpc>
              <a:spcBef>
                <a:spcPts val="1200"/>
              </a:spcBef>
              <a:buNone/>
            </a:pPr>
            <a:r>
              <a:rPr lang="en-GB" altLang="en-US" sz="2200" dirty="0">
                <a:latin typeface="Gill Sans MT" panose="020B0502020104020203" pitchFamily="34" charset="0"/>
                <a:cs typeface="Arial" panose="020B0604020202020204" pitchFamily="34" charset="0"/>
              </a:rPr>
              <a:t>So if you collect, use, or store personal data then the Data Protection Act applies to you. It sets out eight principles you have to adhere to, which include:</a:t>
            </a:r>
          </a:p>
          <a:p>
            <a:pPr>
              <a:lnSpc>
                <a:spcPct val="120000"/>
              </a:lnSpc>
              <a:spcBef>
                <a:spcPts val="1200"/>
              </a:spcBef>
              <a:defRPr/>
            </a:pPr>
            <a:r>
              <a:rPr lang="en-GB" altLang="en-US" sz="2200" dirty="0">
                <a:latin typeface="Gill Sans MT" panose="020B0502020104020203" pitchFamily="34" charset="0"/>
                <a:cs typeface="Arial" panose="020B0604020202020204" pitchFamily="34" charset="0"/>
              </a:rPr>
              <a:t>Only collect information for specific purposes and don’t then use it for other purposes</a:t>
            </a:r>
          </a:p>
          <a:p>
            <a:pPr>
              <a:lnSpc>
                <a:spcPct val="120000"/>
              </a:lnSpc>
              <a:spcBef>
                <a:spcPct val="0"/>
              </a:spcBef>
              <a:defRPr/>
            </a:pPr>
            <a:r>
              <a:rPr lang="en-GB" altLang="en-US" sz="2200" dirty="0">
                <a:latin typeface="Gill Sans MT" panose="020B0502020104020203" pitchFamily="34" charset="0"/>
                <a:cs typeface="Arial" panose="020B0604020202020204" pitchFamily="34" charset="0"/>
              </a:rPr>
              <a:t>Only collect what you need for the specific purpose</a:t>
            </a:r>
          </a:p>
          <a:p>
            <a:pPr>
              <a:lnSpc>
                <a:spcPct val="120000"/>
              </a:lnSpc>
              <a:spcBef>
                <a:spcPct val="0"/>
              </a:spcBef>
              <a:defRPr/>
            </a:pPr>
            <a:r>
              <a:rPr lang="en-GB" altLang="en-US" sz="2200" dirty="0">
                <a:latin typeface="Gill Sans MT" panose="020B0502020104020203" pitchFamily="34" charset="0"/>
                <a:cs typeface="Arial" panose="020B0604020202020204" pitchFamily="34" charset="0"/>
              </a:rPr>
              <a:t>Keep it accurate and up to date; and safe and secure</a:t>
            </a:r>
          </a:p>
          <a:p>
            <a:pPr>
              <a:lnSpc>
                <a:spcPct val="120000"/>
              </a:lnSpc>
              <a:spcBef>
                <a:spcPct val="0"/>
              </a:spcBef>
              <a:defRPr/>
            </a:pPr>
            <a:r>
              <a:rPr lang="en-GB" altLang="en-US" sz="2200" dirty="0">
                <a:latin typeface="Gill Sans MT" panose="020B0502020104020203" pitchFamily="34" charset="0"/>
                <a:cs typeface="Arial" panose="020B0604020202020204" pitchFamily="34" charset="0"/>
              </a:rPr>
              <a:t>Process information lawfully and allow subject access in line with the Act.</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405903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What is GDPR?</a:t>
            </a:r>
            <a:endParaRPr lang="en-GB" sz="2000" dirty="0">
              <a:solidFill>
                <a:srgbClr val="281E6B"/>
              </a:solidFill>
              <a:latin typeface="Gill Sans MT" panose="020B0502020104020203" pitchFamily="34" charset="0"/>
            </a:endParaRPr>
          </a:p>
          <a:p>
            <a:pPr marL="0" indent="0">
              <a:lnSpc>
                <a:spcPct val="100000"/>
              </a:lnSpc>
              <a:spcBef>
                <a:spcPts val="3000"/>
              </a:spcBef>
              <a:buNone/>
              <a:defRPr/>
            </a:pPr>
            <a:r>
              <a:rPr lang="en-GB" sz="2200" dirty="0">
                <a:latin typeface="Gill Sans MT" panose="020B0502020104020203" pitchFamily="34" charset="0"/>
                <a:cs typeface="Arial" panose="020B0604020202020204" pitchFamily="34" charset="0"/>
              </a:rPr>
              <a:t>It is the </a:t>
            </a:r>
            <a:r>
              <a:rPr lang="en-GB" sz="2200" b="1" dirty="0">
                <a:latin typeface="Gill Sans MT" panose="020B0502020104020203" pitchFamily="34" charset="0"/>
                <a:cs typeface="Arial" panose="020B0604020202020204" pitchFamily="34" charset="0"/>
              </a:rPr>
              <a:t>General Data Protection Regulation</a:t>
            </a:r>
            <a:r>
              <a:rPr lang="en-GB" sz="2200" dirty="0">
                <a:latin typeface="Gill Sans MT" panose="020B0502020104020203" pitchFamily="34" charset="0"/>
                <a:cs typeface="Arial" panose="020B0604020202020204" pitchFamily="34" charset="0"/>
              </a:rPr>
              <a:t>, which supersedes the Data Protection Act on 25</a:t>
            </a:r>
            <a:r>
              <a:rPr lang="en-GB" sz="2200" baseline="30000" dirty="0">
                <a:latin typeface="Gill Sans MT" panose="020B0502020104020203" pitchFamily="34" charset="0"/>
                <a:cs typeface="Arial" panose="020B0604020202020204" pitchFamily="34" charset="0"/>
              </a:rPr>
              <a:t>th</a:t>
            </a:r>
            <a:r>
              <a:rPr lang="en-GB" sz="2200" dirty="0">
                <a:latin typeface="Gill Sans MT" panose="020B0502020104020203" pitchFamily="34" charset="0"/>
                <a:cs typeface="Arial" panose="020B0604020202020204" pitchFamily="34" charset="0"/>
              </a:rPr>
              <a:t> May 2018.  The key changes from the current law are to strengthen rights of individuals and place more obligations on organisations in looking after personal data.</a:t>
            </a:r>
          </a:p>
          <a:p>
            <a:pPr marL="0" indent="0">
              <a:lnSpc>
                <a:spcPct val="100000"/>
              </a:lnSpc>
              <a:buNone/>
              <a:defRPr/>
            </a:pPr>
            <a:r>
              <a:rPr lang="en-GB" sz="2200" dirty="0">
                <a:latin typeface="Gill Sans MT" panose="020B0502020104020203" pitchFamily="34" charset="0"/>
                <a:cs typeface="Arial" panose="020B0604020202020204" pitchFamily="34" charset="0"/>
              </a:rPr>
              <a:t>In order to comply with the new law:</a:t>
            </a:r>
          </a:p>
          <a:p>
            <a:pPr>
              <a:lnSpc>
                <a:spcPct val="100000"/>
              </a:lnSpc>
              <a:defRPr/>
            </a:pPr>
            <a:r>
              <a:rPr lang="en-GB" sz="2200" dirty="0">
                <a:latin typeface="Gill Sans MT" panose="020B0502020104020203" pitchFamily="34" charset="0"/>
                <a:cs typeface="Arial" panose="020B0604020202020204" pitchFamily="34" charset="0"/>
              </a:rPr>
              <a:t>You must have a legitimate reason for processing data – this will cover much processing we undertake </a:t>
            </a:r>
            <a:r>
              <a:rPr lang="en-GB" sz="2200" dirty="0" smtClean="0">
                <a:latin typeface="Gill Sans MT" panose="020B0502020104020203" pitchFamily="34" charset="0"/>
                <a:cs typeface="Arial" panose="020B0604020202020204" pitchFamily="34" charset="0"/>
              </a:rPr>
              <a:t/>
            </a:r>
            <a:br>
              <a:rPr lang="en-GB" sz="2200" dirty="0" smtClean="0">
                <a:latin typeface="Gill Sans MT" panose="020B0502020104020203" pitchFamily="34" charset="0"/>
                <a:cs typeface="Arial" panose="020B0604020202020204" pitchFamily="34" charset="0"/>
              </a:rPr>
            </a:br>
            <a:r>
              <a:rPr lang="en-GB" sz="2200" dirty="0" smtClean="0">
                <a:latin typeface="Gill Sans MT" panose="020B0502020104020203" pitchFamily="34" charset="0"/>
                <a:cs typeface="Arial" panose="020B0604020202020204" pitchFamily="34" charset="0"/>
              </a:rPr>
              <a:t>Consent </a:t>
            </a:r>
            <a:r>
              <a:rPr lang="en-GB" sz="2200" dirty="0">
                <a:latin typeface="Gill Sans MT" panose="020B0502020104020203" pitchFamily="34" charset="0"/>
                <a:cs typeface="Arial" panose="020B0604020202020204" pitchFamily="34" charset="0"/>
              </a:rPr>
              <a:t>must be freely and unambiguously given and can be just as easily withdrawn</a:t>
            </a:r>
          </a:p>
          <a:p>
            <a:pPr>
              <a:lnSpc>
                <a:spcPct val="100000"/>
              </a:lnSpc>
              <a:defRPr/>
            </a:pPr>
            <a:r>
              <a:rPr lang="en-GB" sz="2200" dirty="0">
                <a:latin typeface="Gill Sans MT" panose="020B0502020104020203" pitchFamily="34" charset="0"/>
                <a:cs typeface="Arial" panose="020B0604020202020204" pitchFamily="34" charset="0"/>
              </a:rPr>
              <a:t>Data Processing activities must start with “privacy by design and default”.</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2756983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lnSpcReduction="10000"/>
          </a:bodyPr>
          <a:lstStyle/>
          <a:p>
            <a:pPr marL="0" indent="0">
              <a:lnSpc>
                <a:spcPct val="100000"/>
              </a:lnSpc>
              <a:buNone/>
            </a:pPr>
            <a:r>
              <a:rPr lang="en-GB" sz="3700" dirty="0">
                <a:solidFill>
                  <a:srgbClr val="281E6B"/>
                </a:solidFill>
                <a:latin typeface="Gill Sans MT" panose="020B0502020104020203" pitchFamily="34" charset="0"/>
              </a:rPr>
              <a:t>What is GDPR? </a:t>
            </a:r>
            <a:r>
              <a:rPr lang="en-GB" sz="4000" dirty="0">
                <a:solidFill>
                  <a:srgbClr val="281E6B"/>
                </a:solidFill>
                <a:latin typeface="Gill Sans MT" panose="020B0502020104020203" pitchFamily="34" charset="0"/>
              </a:rPr>
              <a:t>…</a:t>
            </a:r>
            <a:r>
              <a:rPr lang="en-GB" dirty="0">
                <a:solidFill>
                  <a:srgbClr val="281E6B"/>
                </a:solidFill>
                <a:latin typeface="Gill Sans MT" panose="020B0502020104020203" pitchFamily="34" charset="0"/>
              </a:rPr>
              <a:t>continued</a:t>
            </a:r>
          </a:p>
          <a:p>
            <a:pPr>
              <a:lnSpc>
                <a:spcPct val="100000"/>
              </a:lnSpc>
              <a:spcBef>
                <a:spcPts val="3000"/>
              </a:spcBef>
            </a:pPr>
            <a:r>
              <a:rPr lang="en-GB" altLang="en-US" sz="2200" dirty="0">
                <a:latin typeface="Gill Sans MT" panose="020B0502020104020203" pitchFamily="34" charset="0"/>
                <a:cs typeface="Arial" panose="020B0604020202020204" pitchFamily="34" charset="0"/>
              </a:rPr>
              <a:t>Subject Access Requests – will include how you process and share data not just what you hold and you’ll have less time to respond</a:t>
            </a:r>
          </a:p>
          <a:p>
            <a:pPr>
              <a:lnSpc>
                <a:spcPct val="100000"/>
              </a:lnSpc>
            </a:pPr>
            <a:r>
              <a:rPr lang="en-GB" altLang="en-US" sz="2200" dirty="0">
                <a:latin typeface="Gill Sans MT" panose="020B0502020104020203" pitchFamily="34" charset="0"/>
                <a:cs typeface="Arial" panose="020B0604020202020204" pitchFamily="34" charset="0"/>
              </a:rPr>
              <a:t>Subjects can request data deletion – “the right to be forgotten”, though only in certain circumstances</a:t>
            </a:r>
          </a:p>
          <a:p>
            <a:pPr>
              <a:lnSpc>
                <a:spcPct val="100000"/>
              </a:lnSpc>
            </a:pPr>
            <a:r>
              <a:rPr lang="en-GB" altLang="en-US" sz="2200" dirty="0">
                <a:latin typeface="Gill Sans MT" panose="020B0502020104020203" pitchFamily="34" charset="0"/>
                <a:cs typeface="Arial" panose="020B0604020202020204" pitchFamily="34" charset="0"/>
              </a:rPr>
              <a:t>There will be mandatory breach reporting</a:t>
            </a:r>
          </a:p>
          <a:p>
            <a:pPr>
              <a:lnSpc>
                <a:spcPct val="100000"/>
              </a:lnSpc>
            </a:pPr>
            <a:r>
              <a:rPr lang="en-GB" altLang="en-US" sz="2200" dirty="0">
                <a:latin typeface="Gill Sans MT" panose="020B0502020104020203" pitchFamily="34" charset="0"/>
                <a:cs typeface="Arial" panose="020B0604020202020204" pitchFamily="34" charset="0"/>
              </a:rPr>
              <a:t>Data processors will be held liable</a:t>
            </a:r>
          </a:p>
          <a:p>
            <a:pPr>
              <a:lnSpc>
                <a:spcPct val="100000"/>
              </a:lnSpc>
            </a:pPr>
            <a:r>
              <a:rPr lang="en-GB" altLang="en-US" sz="2200" dirty="0">
                <a:latin typeface="Gill Sans MT" panose="020B0502020104020203" pitchFamily="34" charset="0"/>
                <a:cs typeface="Arial" panose="020B0604020202020204" pitchFamily="34" charset="0"/>
              </a:rPr>
              <a:t>You must be able to demonstrate compliance with GDPR</a:t>
            </a:r>
          </a:p>
          <a:p>
            <a:pPr>
              <a:lnSpc>
                <a:spcPct val="100000"/>
              </a:lnSpc>
            </a:pPr>
            <a:r>
              <a:rPr lang="en-GB" altLang="en-US" sz="2200" dirty="0">
                <a:latin typeface="Gill Sans MT" panose="020B0502020104020203" pitchFamily="34" charset="0"/>
                <a:cs typeface="Arial" panose="020B0604020202020204" pitchFamily="34" charset="0"/>
              </a:rPr>
              <a:t>While the ICO say it is a last resort, the potential fines are much greater than at present – up to 4% of annual global turnover or </a:t>
            </a:r>
            <a:r>
              <a:rPr lang="en-GB" sz="2200" dirty="0">
                <a:latin typeface="Gill Sans MT" panose="020B0502020104020203" pitchFamily="34" charset="0"/>
              </a:rPr>
              <a:t>€</a:t>
            </a:r>
            <a:r>
              <a:rPr lang="en-GB" altLang="en-US" sz="2200" dirty="0">
                <a:latin typeface="Gill Sans MT" panose="020B0502020104020203" pitchFamily="34" charset="0"/>
                <a:cs typeface="Arial" panose="020B0604020202020204" pitchFamily="34" charset="0"/>
              </a:rPr>
              <a:t>20m </a:t>
            </a:r>
          </a:p>
          <a:p>
            <a:pPr>
              <a:lnSpc>
                <a:spcPct val="100000"/>
              </a:lnSpc>
            </a:pPr>
            <a:r>
              <a:rPr lang="en-GB" altLang="en-US" sz="2200" dirty="0">
                <a:latin typeface="Gill Sans MT" panose="020B0502020104020203" pitchFamily="34" charset="0"/>
                <a:cs typeface="Arial" panose="020B0604020202020204" pitchFamily="34" charset="0"/>
              </a:rPr>
              <a:t>And finally – it’s happening regardless of Brexit!</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5206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4000" dirty="0">
                <a:solidFill>
                  <a:srgbClr val="281E6B"/>
                </a:solidFill>
                <a:latin typeface="Gill Sans MT" panose="020B0502020104020203" pitchFamily="34" charset="0"/>
              </a:rPr>
              <a:t>GDPR Principles</a:t>
            </a:r>
          </a:p>
          <a:p>
            <a:pPr>
              <a:lnSpc>
                <a:spcPct val="100000"/>
              </a:lnSpc>
              <a:spcBef>
                <a:spcPts val="3000"/>
              </a:spcBef>
            </a:pPr>
            <a:r>
              <a:rPr lang="en-GB" altLang="en-US" sz="2200" b="1" dirty="0">
                <a:latin typeface="Gill Sans MT" panose="020B0502020104020203" pitchFamily="34" charset="0"/>
                <a:cs typeface="Arial" panose="020B0604020202020204" pitchFamily="34" charset="0"/>
              </a:rPr>
              <a:t>Lawfulness, fairness and transparency </a:t>
            </a:r>
            <a:r>
              <a:rPr lang="en-GB" altLang="en-US" sz="2200" dirty="0">
                <a:latin typeface="Gill Sans MT" panose="020B0502020104020203" pitchFamily="34" charset="0"/>
                <a:cs typeface="Arial" panose="020B0604020202020204" pitchFamily="34" charset="0"/>
              </a:rPr>
              <a:t>– as with Data Protection</a:t>
            </a:r>
            <a:endParaRPr lang="en-GB" altLang="en-US" sz="2200" b="1" dirty="0">
              <a:latin typeface="Gill Sans MT" panose="020B0502020104020203" pitchFamily="34" charset="0"/>
              <a:cs typeface="Arial" panose="020B0604020202020204" pitchFamily="34" charset="0"/>
            </a:endParaRPr>
          </a:p>
          <a:p>
            <a:pPr>
              <a:lnSpc>
                <a:spcPct val="100000"/>
              </a:lnSpc>
            </a:pPr>
            <a:r>
              <a:rPr lang="en-GB" altLang="en-US" sz="2200" b="1" dirty="0">
                <a:latin typeface="Gill Sans MT" panose="020B0502020104020203" pitchFamily="34" charset="0"/>
                <a:cs typeface="Arial" panose="020B0604020202020204" pitchFamily="34" charset="0"/>
              </a:rPr>
              <a:t>Purpose limitation </a:t>
            </a:r>
            <a:r>
              <a:rPr lang="en-GB" altLang="en-US" sz="2200" dirty="0">
                <a:latin typeface="Gill Sans MT" panose="020B0502020104020203" pitchFamily="34" charset="0"/>
                <a:cs typeface="Arial" panose="020B0604020202020204" pitchFamily="34" charset="0"/>
              </a:rPr>
              <a:t>– only collect for specific purposes and then don’t use it for other purposes</a:t>
            </a:r>
          </a:p>
          <a:p>
            <a:pPr>
              <a:lnSpc>
                <a:spcPct val="100000"/>
              </a:lnSpc>
            </a:pPr>
            <a:r>
              <a:rPr lang="en-GB" altLang="en-US" sz="2200" b="1" dirty="0">
                <a:latin typeface="Gill Sans MT" panose="020B0502020104020203" pitchFamily="34" charset="0"/>
                <a:cs typeface="Arial" panose="020B0604020202020204" pitchFamily="34" charset="0"/>
              </a:rPr>
              <a:t>Data minimisation </a:t>
            </a:r>
            <a:r>
              <a:rPr lang="en-GB" altLang="en-US" sz="2200" dirty="0">
                <a:latin typeface="Gill Sans MT" panose="020B0502020104020203" pitchFamily="34" charset="0"/>
                <a:cs typeface="Arial" panose="020B0604020202020204" pitchFamily="34" charset="0"/>
              </a:rPr>
              <a:t>– only collect the data you need for the purpose you are using it</a:t>
            </a:r>
          </a:p>
          <a:p>
            <a:pPr>
              <a:lnSpc>
                <a:spcPct val="100000"/>
              </a:lnSpc>
            </a:pPr>
            <a:r>
              <a:rPr lang="en-GB" altLang="en-US" sz="2200" b="1" dirty="0">
                <a:latin typeface="Gill Sans MT" panose="020B0502020104020203" pitchFamily="34" charset="0"/>
                <a:cs typeface="Arial" panose="020B0604020202020204" pitchFamily="34" charset="0"/>
              </a:rPr>
              <a:t>Accuracy</a:t>
            </a:r>
            <a:r>
              <a:rPr lang="en-GB" altLang="en-US" sz="2200" dirty="0">
                <a:latin typeface="Gill Sans MT" panose="020B0502020104020203" pitchFamily="34" charset="0"/>
                <a:cs typeface="Arial" panose="020B0604020202020204" pitchFamily="34" charset="0"/>
              </a:rPr>
              <a:t> – as now, keep it up to date!</a:t>
            </a:r>
          </a:p>
          <a:p>
            <a:pPr>
              <a:lnSpc>
                <a:spcPct val="100000"/>
              </a:lnSpc>
            </a:pPr>
            <a:r>
              <a:rPr lang="en-GB" altLang="en-US" sz="2200" b="1" dirty="0">
                <a:latin typeface="Gill Sans MT" panose="020B0502020104020203" pitchFamily="34" charset="0"/>
                <a:cs typeface="Arial" panose="020B0604020202020204" pitchFamily="34" charset="0"/>
              </a:rPr>
              <a:t>Storage limitation </a:t>
            </a:r>
            <a:r>
              <a:rPr lang="en-GB" altLang="en-US" sz="2200" dirty="0">
                <a:latin typeface="Gill Sans MT" panose="020B0502020104020203" pitchFamily="34" charset="0"/>
                <a:cs typeface="Arial" panose="020B0604020202020204" pitchFamily="34" charset="0"/>
              </a:rPr>
              <a:t>– don’t keep it for longer than you need to fulfil the purpose</a:t>
            </a:r>
          </a:p>
          <a:p>
            <a:pPr>
              <a:lnSpc>
                <a:spcPct val="100000"/>
              </a:lnSpc>
            </a:pPr>
            <a:r>
              <a:rPr lang="en-GB" altLang="en-US" sz="2200" b="1" dirty="0">
                <a:latin typeface="Gill Sans MT" panose="020B0502020104020203" pitchFamily="34" charset="0"/>
                <a:cs typeface="Arial" panose="020B0604020202020204" pitchFamily="34" charset="0"/>
              </a:rPr>
              <a:t>Integrity and confidentiality </a:t>
            </a:r>
            <a:r>
              <a:rPr lang="en-GB" altLang="en-US" sz="2200" dirty="0">
                <a:latin typeface="Gill Sans MT" panose="020B0502020104020203" pitchFamily="34" charset="0"/>
                <a:cs typeface="Arial" panose="020B0604020202020204" pitchFamily="34" charset="0"/>
              </a:rPr>
              <a:t>– keep it safe and secure e.g. encrypted if on a laptop or mobile phone.</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203448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GDPR / Data Protection Terminology</a:t>
            </a:r>
          </a:p>
          <a:p>
            <a:pPr>
              <a:lnSpc>
                <a:spcPct val="100000"/>
              </a:lnSpc>
              <a:spcBef>
                <a:spcPts val="3000"/>
              </a:spcBef>
              <a:defRPr/>
            </a:pPr>
            <a:r>
              <a:rPr lang="en-GB" sz="2200" dirty="0">
                <a:latin typeface="Gill Sans MT" panose="020B0502020104020203" pitchFamily="34" charset="0"/>
                <a:cs typeface="Arial" panose="020B0604020202020204" pitchFamily="34" charset="0"/>
              </a:rPr>
              <a:t>The </a:t>
            </a:r>
            <a:r>
              <a:rPr lang="en-GB" sz="2200" b="1" dirty="0">
                <a:latin typeface="Gill Sans MT" panose="020B0502020104020203" pitchFamily="34" charset="0"/>
                <a:cs typeface="Arial" panose="020B0604020202020204" pitchFamily="34" charset="0"/>
              </a:rPr>
              <a:t>data controller</a:t>
            </a:r>
            <a:r>
              <a:rPr lang="en-GB" sz="2200" dirty="0">
                <a:latin typeface="Gill Sans MT" panose="020B0502020104020203" pitchFamily="34" charset="0"/>
                <a:cs typeface="Arial" panose="020B0604020202020204" pitchFamily="34" charset="0"/>
              </a:rPr>
              <a:t> is the person or organisation who determines the how and what of data processing.</a:t>
            </a:r>
          </a:p>
          <a:p>
            <a:pPr>
              <a:lnSpc>
                <a:spcPct val="100000"/>
              </a:lnSpc>
              <a:defRPr/>
            </a:pPr>
            <a:r>
              <a:rPr lang="en-GB" sz="2200" dirty="0">
                <a:latin typeface="Gill Sans MT" panose="020B0502020104020203" pitchFamily="34" charset="0"/>
                <a:cs typeface="Arial" panose="020B0604020202020204" pitchFamily="34" charset="0"/>
              </a:rPr>
              <a:t>The </a:t>
            </a:r>
            <a:r>
              <a:rPr lang="en-GB" sz="2200" b="1" dirty="0">
                <a:latin typeface="Gill Sans MT" panose="020B0502020104020203" pitchFamily="34" charset="0"/>
                <a:cs typeface="Arial" panose="020B0604020202020204" pitchFamily="34" charset="0"/>
              </a:rPr>
              <a:t>data subject</a:t>
            </a:r>
            <a:r>
              <a:rPr lang="en-GB" sz="2200" dirty="0">
                <a:latin typeface="Gill Sans MT" panose="020B0502020104020203" pitchFamily="34" charset="0"/>
                <a:cs typeface="Arial" panose="020B0604020202020204" pitchFamily="34" charset="0"/>
              </a:rPr>
              <a:t> is the person about whom personal data is being processed.</a:t>
            </a:r>
          </a:p>
          <a:p>
            <a:pPr>
              <a:lnSpc>
                <a:spcPct val="100000"/>
              </a:lnSpc>
              <a:defRPr/>
            </a:pPr>
            <a:r>
              <a:rPr lang="en-GB" sz="2200" dirty="0">
                <a:latin typeface="Gill Sans MT" panose="020B0502020104020203" pitchFamily="34" charset="0"/>
                <a:cs typeface="Arial" panose="020B0604020202020204" pitchFamily="34" charset="0"/>
              </a:rPr>
              <a:t>A </a:t>
            </a:r>
            <a:r>
              <a:rPr lang="en-GB" sz="2200" b="1" dirty="0">
                <a:latin typeface="Gill Sans MT" panose="020B0502020104020203" pitchFamily="34" charset="0"/>
                <a:cs typeface="Arial" panose="020B0604020202020204" pitchFamily="34" charset="0"/>
              </a:rPr>
              <a:t>data processor</a:t>
            </a:r>
            <a:r>
              <a:rPr lang="en-GB" sz="2200" dirty="0">
                <a:latin typeface="Gill Sans MT" panose="020B0502020104020203" pitchFamily="34" charset="0"/>
                <a:cs typeface="Arial" panose="020B0604020202020204" pitchFamily="34" charset="0"/>
              </a:rPr>
              <a:t> is the person or organisation who takes an action with the personal data you control – this might be a 3</a:t>
            </a:r>
            <a:r>
              <a:rPr lang="en-GB" sz="2200" baseline="30000" dirty="0">
                <a:latin typeface="Gill Sans MT" panose="020B0502020104020203" pitchFamily="34" charset="0"/>
                <a:cs typeface="Arial" panose="020B0604020202020204" pitchFamily="34" charset="0"/>
              </a:rPr>
              <a:t>rd</a:t>
            </a:r>
            <a:r>
              <a:rPr lang="en-GB" sz="2200" dirty="0">
                <a:latin typeface="Gill Sans MT" panose="020B0502020104020203" pitchFamily="34" charset="0"/>
                <a:cs typeface="Arial" panose="020B0604020202020204" pitchFamily="34" charset="0"/>
              </a:rPr>
              <a:t> party acting on your behalf.</a:t>
            </a:r>
            <a:endParaRPr lang="en-GB" sz="2200" b="1" dirty="0">
              <a:latin typeface="Gill Sans MT" panose="020B0502020104020203" pitchFamily="34" charset="0"/>
              <a:cs typeface="Arial" panose="020B0604020202020204" pitchFamily="34" charset="0"/>
            </a:endParaRPr>
          </a:p>
          <a:p>
            <a:pPr>
              <a:lnSpc>
                <a:spcPct val="100000"/>
              </a:lnSpc>
              <a:defRPr/>
            </a:pPr>
            <a:r>
              <a:rPr lang="en-GB" sz="2200" b="1" dirty="0">
                <a:latin typeface="Gill Sans MT" panose="020B0502020104020203" pitchFamily="34" charset="0"/>
                <a:cs typeface="Arial" panose="020B0604020202020204" pitchFamily="34" charset="0"/>
              </a:rPr>
              <a:t>Processing</a:t>
            </a:r>
            <a:r>
              <a:rPr lang="en-GB" sz="2200" dirty="0">
                <a:latin typeface="Gill Sans MT" panose="020B0502020104020203" pitchFamily="34" charset="0"/>
                <a:cs typeface="Arial" panose="020B0604020202020204" pitchFamily="34" charset="0"/>
              </a:rPr>
              <a:t> is anything done with/to personal data, including storing it.</a:t>
            </a:r>
          </a:p>
          <a:p>
            <a:pPr>
              <a:lnSpc>
                <a:spcPct val="100000"/>
              </a:lnSpc>
              <a:defRPr/>
            </a:pPr>
            <a:r>
              <a:rPr lang="en-GB" sz="2200" dirty="0">
                <a:latin typeface="Gill Sans MT" panose="020B0502020104020203" pitchFamily="34" charset="0"/>
                <a:cs typeface="Arial" panose="020B0604020202020204" pitchFamily="34" charset="0"/>
              </a:rPr>
              <a:t>The </a:t>
            </a:r>
            <a:r>
              <a:rPr lang="en-GB" sz="2200" b="1" dirty="0">
                <a:latin typeface="Gill Sans MT" panose="020B0502020104020203" pitchFamily="34" charset="0"/>
                <a:cs typeface="Arial" panose="020B0604020202020204" pitchFamily="34" charset="0"/>
              </a:rPr>
              <a:t>Data Protection Officer (DPO) </a:t>
            </a:r>
            <a:r>
              <a:rPr lang="en-GB" sz="2200" dirty="0">
                <a:latin typeface="Gill Sans MT" panose="020B0502020104020203" pitchFamily="34" charset="0"/>
                <a:cs typeface="Arial" panose="020B0604020202020204" pitchFamily="34" charset="0"/>
              </a:rPr>
              <a:t>is a specific role which will be a legal requirement for many organisations including large church bodies such as NCIs or dioceses.</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195495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5" y="1248797"/>
            <a:ext cx="10291747" cy="4889184"/>
          </a:xfrm>
        </p:spPr>
        <p:txBody>
          <a:bodyPr>
            <a:normAutofit/>
          </a:bodyPr>
          <a:lstStyle/>
          <a:p>
            <a:pPr marL="0" indent="0">
              <a:lnSpc>
                <a:spcPct val="110000"/>
              </a:lnSpc>
              <a:buNone/>
            </a:pPr>
            <a:r>
              <a:rPr lang="en-GB" sz="3700" dirty="0">
                <a:solidFill>
                  <a:srgbClr val="281E6B"/>
                </a:solidFill>
                <a:latin typeface="Gill Sans MT" panose="020B0502020104020203" pitchFamily="34" charset="0"/>
              </a:rPr>
              <a:t>Data Protection Officers</a:t>
            </a:r>
          </a:p>
          <a:p>
            <a:pPr>
              <a:lnSpc>
                <a:spcPct val="100000"/>
              </a:lnSpc>
              <a:spcBef>
                <a:spcPts val="3000"/>
              </a:spcBef>
            </a:pPr>
            <a:r>
              <a:rPr lang="en-GB" altLang="en-US" sz="2200" dirty="0">
                <a:latin typeface="Gill Sans MT" panose="020B0502020104020203" pitchFamily="34" charset="0"/>
                <a:cs typeface="Arial" panose="020B0604020202020204" pitchFamily="34" charset="0"/>
              </a:rPr>
              <a:t>The law requires that in certain circumstances organisations must have a named Data Protection Officer (DPO). One of these is where there is large scale processing of “special categories of personal data”. This will affect larger Church organisation such as dioceses and the NCIs. The NCIs will share a DPO.</a:t>
            </a:r>
          </a:p>
          <a:p>
            <a:pPr>
              <a:lnSpc>
                <a:spcPct val="100000"/>
              </a:lnSpc>
              <a:spcBef>
                <a:spcPts val="1800"/>
              </a:spcBef>
            </a:pPr>
            <a:r>
              <a:rPr lang="en-GB" altLang="en-US" sz="2200" dirty="0">
                <a:latin typeface="Gill Sans MT" panose="020B0502020104020203" pitchFamily="34" charset="0"/>
                <a:cs typeface="Arial" panose="020B0604020202020204" pitchFamily="34" charset="0"/>
              </a:rPr>
              <a:t>The DPO has an education and compliance role regarding GDPR and is the first point of contact for the wider world. They must report to a senior level in the organisation and be independent – so similar to Internal Audit.</a:t>
            </a:r>
          </a:p>
        </p:txBody>
      </p:sp>
      <p:cxnSp>
        <p:nvCxnSpPr>
          <p:cNvPr id="6" name="Straight Connector 5"/>
          <p:cNvCxnSpPr>
            <a:cxnSpLocks/>
          </p:cNvCxnSpPr>
          <p:nvPr/>
        </p:nvCxnSpPr>
        <p:spPr>
          <a:xfrm>
            <a:off x="375920" y="6506407"/>
            <a:ext cx="11277816" cy="3048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24813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1956</Words>
  <Application>Microsoft Office PowerPoint</Application>
  <PresentationFormat>Widescreen</PresentationFormat>
  <Paragraphs>135</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Data Protection Folder</vt:lpstr>
      <vt:lpstr> Carrying out a Data Audit </vt:lpstr>
      <vt:lpstr>Create a Privacy Notice</vt:lpstr>
      <vt:lpstr>Create Consent Form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Thorpe</dc:creator>
  <cp:lastModifiedBy>Anna Laycock</cp:lastModifiedBy>
  <cp:revision>163</cp:revision>
  <cp:lastPrinted>2017-06-12T06:35:38Z</cp:lastPrinted>
  <dcterms:created xsi:type="dcterms:W3CDTF">2016-12-08T10:26:59Z</dcterms:created>
  <dcterms:modified xsi:type="dcterms:W3CDTF">2021-05-07T10:59:56Z</dcterms:modified>
</cp:coreProperties>
</file>