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1C_BE11CDF1.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98" r:id="rId5"/>
    <p:sldId id="283" r:id="rId6"/>
    <p:sldId id="299" r:id="rId7"/>
    <p:sldId id="297" r:id="rId8"/>
    <p:sldId id="292" r:id="rId9"/>
    <p:sldId id="284" r:id="rId10"/>
    <p:sldId id="293" r:id="rId11"/>
    <p:sldId id="301" r:id="rId12"/>
    <p:sldId id="302" r:id="rId13"/>
    <p:sldId id="303" r:id="rId14"/>
    <p:sldId id="304" r:id="rId15"/>
    <p:sldId id="305" r:id="rId16"/>
    <p:sldId id="29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E26C7D-4347-6A66-9F3B-3368B1E04833}" name="Simone Smith" initials="SS" userId="S::Simone.King@Coventry.Anglican.org::a8ba8e37-5bb5-48dd-a73e-92e2ebd3b3a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B40540"/>
    <a:srgbClr val="B710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712" autoAdjust="0"/>
  </p:normalViewPr>
  <p:slideViewPr>
    <p:cSldViewPr snapToGrid="0">
      <p:cViewPr varScale="1">
        <p:scale>
          <a:sx n="110" d="100"/>
          <a:sy n="110" d="100"/>
        </p:scale>
        <p:origin x="492" y="102"/>
      </p:cViewPr>
      <p:guideLst/>
    </p:cSldViewPr>
  </p:slideViewPr>
  <p:outlineViewPr>
    <p:cViewPr>
      <p:scale>
        <a:sx n="33" d="100"/>
        <a:sy n="33" d="100"/>
      </p:scale>
      <p:origin x="0" y="-942"/>
    </p:cViewPr>
  </p:outlineViewPr>
  <p:notesTextViewPr>
    <p:cViewPr>
      <p:scale>
        <a:sx n="3" d="2"/>
        <a:sy n="3" d="2"/>
      </p:scale>
      <p:origin x="0" y="0"/>
    </p:cViewPr>
  </p:notesTextViewPr>
  <p:sorterViewPr>
    <p:cViewPr>
      <p:scale>
        <a:sx n="75" d="100"/>
        <a:sy n="75" d="100"/>
      </p:scale>
      <p:origin x="0" y="0"/>
    </p:cViewPr>
  </p:sorter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e Smith" userId="a8ba8e37-5bb5-48dd-a73e-92e2ebd3b3a6" providerId="ADAL" clId="{33279F80-70C7-4F63-B388-4C96D99F17A2}"/>
    <pc:docChg chg="custSel modSld">
      <pc:chgData name="Simone Smith" userId="a8ba8e37-5bb5-48dd-a73e-92e2ebd3b3a6" providerId="ADAL" clId="{33279F80-70C7-4F63-B388-4C96D99F17A2}" dt="2024-05-22T07:00:04.102" v="60" actId="20577"/>
      <pc:docMkLst>
        <pc:docMk/>
      </pc:docMkLst>
      <pc:sldChg chg="addSp delSp modSp mod">
        <pc:chgData name="Simone Smith" userId="a8ba8e37-5bb5-48dd-a73e-92e2ebd3b3a6" providerId="ADAL" clId="{33279F80-70C7-4F63-B388-4C96D99F17A2}" dt="2024-05-22T07:00:04.102" v="60" actId="20577"/>
        <pc:sldMkLst>
          <pc:docMk/>
          <pc:sldMk cId="1329746698" sldId="283"/>
        </pc:sldMkLst>
        <pc:spChg chg="mod">
          <ac:chgData name="Simone Smith" userId="a8ba8e37-5bb5-48dd-a73e-92e2ebd3b3a6" providerId="ADAL" clId="{33279F80-70C7-4F63-B388-4C96D99F17A2}" dt="2024-05-22T06:59:20.143" v="24" actId="20577"/>
          <ac:spMkLst>
            <pc:docMk/>
            <pc:sldMk cId="1329746698" sldId="283"/>
            <ac:spMk id="21" creationId="{061FA845-2646-F1A9-4EC7-547E5E79579C}"/>
          </ac:spMkLst>
        </pc:spChg>
        <pc:spChg chg="mod">
          <ac:chgData name="Simone Smith" userId="a8ba8e37-5bb5-48dd-a73e-92e2ebd3b3a6" providerId="ADAL" clId="{33279F80-70C7-4F63-B388-4C96D99F17A2}" dt="2024-05-22T07:00:04.102" v="60" actId="20577"/>
          <ac:spMkLst>
            <pc:docMk/>
            <pc:sldMk cId="1329746698" sldId="283"/>
            <ac:spMk id="22" creationId="{14E8F6D1-D968-3A80-BED1-9651222638A6}"/>
          </ac:spMkLst>
        </pc:spChg>
        <pc:picChg chg="add mod">
          <ac:chgData name="Simone Smith" userId="a8ba8e37-5bb5-48dd-a73e-92e2ebd3b3a6" providerId="ADAL" clId="{33279F80-70C7-4F63-B388-4C96D99F17A2}" dt="2024-05-22T06:59:09.311" v="3" actId="1076"/>
          <ac:picMkLst>
            <pc:docMk/>
            <pc:sldMk cId="1329746698" sldId="283"/>
            <ac:picMk id="3" creationId="{E80F7326-9268-972C-837C-1BF9864FD340}"/>
          </ac:picMkLst>
        </pc:picChg>
        <pc:picChg chg="add mod">
          <ac:chgData name="Simone Smith" userId="a8ba8e37-5bb5-48dd-a73e-92e2ebd3b3a6" providerId="ADAL" clId="{33279F80-70C7-4F63-B388-4C96D99F17A2}" dt="2024-05-22T06:59:36.044" v="26" actId="1076"/>
          <ac:picMkLst>
            <pc:docMk/>
            <pc:sldMk cId="1329746698" sldId="283"/>
            <ac:picMk id="5" creationId="{CA94D866-39E5-20EA-4B15-7535AABA5320}"/>
          </ac:picMkLst>
        </pc:picChg>
        <pc:picChg chg="del">
          <ac:chgData name="Simone Smith" userId="a8ba8e37-5bb5-48dd-a73e-92e2ebd3b3a6" providerId="ADAL" clId="{33279F80-70C7-4F63-B388-4C96D99F17A2}" dt="2024-05-22T06:58:52.798" v="0" actId="478"/>
          <ac:picMkLst>
            <pc:docMk/>
            <pc:sldMk cId="1329746698" sldId="283"/>
            <ac:picMk id="15" creationId="{381E0C27-99D2-F956-234F-F7089B348C25}"/>
          </ac:picMkLst>
        </pc:picChg>
        <pc:picChg chg="del">
          <ac:chgData name="Simone Smith" userId="a8ba8e37-5bb5-48dd-a73e-92e2ebd3b3a6" providerId="ADAL" clId="{33279F80-70C7-4F63-B388-4C96D99F17A2}" dt="2024-05-22T06:58:54.005" v="1" actId="478"/>
          <ac:picMkLst>
            <pc:docMk/>
            <pc:sldMk cId="1329746698" sldId="283"/>
            <ac:picMk id="18" creationId="{E7EEE75B-79F6-1300-DD46-78E8E24D4594}"/>
          </ac:picMkLst>
        </pc:picChg>
      </pc:sldChg>
    </pc:docChg>
  </pc:docChgLst>
</pc:chgInfo>
</file>

<file path=ppt/comments/modernComment_11C_BE11CDF1.xml><?xml version="1.0" encoding="utf-8"?>
<p188:cmLst xmlns:a="http://schemas.openxmlformats.org/drawingml/2006/main" xmlns:r="http://schemas.openxmlformats.org/officeDocument/2006/relationships" xmlns:p188="http://schemas.microsoft.com/office/powerpoint/2018/8/main">
  <p188:cm id="{5472AFC3-71AF-48B4-B76B-A1A250B242A1}" authorId="{0DE26C7D-4347-6A66-9F3B-3368B1E04833}" created="2023-06-23T11:15:50.890">
    <ac:txMkLst xmlns:ac="http://schemas.microsoft.com/office/drawing/2013/main/command">
      <pc:docMk xmlns:pc="http://schemas.microsoft.com/office/powerpoint/2013/main/command"/>
      <pc:sldMk xmlns:pc="http://schemas.microsoft.com/office/powerpoint/2013/main/command" cId="3188837873" sldId="284"/>
      <ac:spMk id="3" creationId="{7CA42D59-EAD6-4F95-84F1-32A30F057856}"/>
      <ac:txMk cp="1179" len="85">
        <ac:context len="1266" hash="580063205"/>
      </ac:txMk>
    </ac:txMkLst>
    <p188:pos x="10714055" y="4323278"/>
    <p188:txBody>
      <a:bodyPr/>
      <a:lstStyle/>
      <a:p>
        <a:r>
          <a:rPr lang="en-GB"/>
          <a:t>If this is true for your organisation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5/22/2024</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5/22/2024</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57760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0" y="4114627"/>
            <a:ext cx="5956300" cy="1095056"/>
          </a:xfrm>
          <a:solidFill>
            <a:schemeClr val="tx1">
              <a:alpha val="80000"/>
            </a:schemeClr>
          </a:solidFill>
        </p:spPr>
        <p:txBody>
          <a:bodyPr vert="horz" lIns="252000" tIns="180000" rIns="180000" bIns="180000" rtlCol="0">
            <a:noAutofit/>
          </a:bodyPr>
          <a:lstStyle>
            <a:lvl1pPr marL="0" indent="0" algn="l">
              <a:buNone/>
              <a:defRPr lang="en-US">
                <a:solidFill>
                  <a:schemeClr val="bg1"/>
                </a:solidFill>
              </a:defRPr>
            </a:lvl1pPr>
          </a:lstStyle>
          <a:p>
            <a:pPr marL="266700" lvl="0" indent="-266700"/>
            <a:r>
              <a:rPr lang="en-US" noProof="0"/>
              <a:t>Click to edit Master text styles</a:t>
            </a:r>
          </a:p>
        </p:txBody>
      </p:sp>
    </p:spTree>
    <p:extLst>
      <p:ext uri="{BB962C8B-B14F-4D97-AF65-F5344CB8AC3E}">
        <p14:creationId xmlns:p14="http://schemas.microsoft.com/office/powerpoint/2010/main" val="3982563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620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15553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5315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04063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2877243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0043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07689"/>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15037"/>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08214"/>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812214"/>
            <a:ext cx="5472113" cy="337903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dirty="0"/>
          </a:p>
        </p:txBody>
      </p:sp>
      <p:sp>
        <p:nvSpPr>
          <p:cNvPr id="4" name="TextBox 3">
            <a:extLst>
              <a:ext uri="{FF2B5EF4-FFF2-40B4-BE49-F238E27FC236}">
                <a16:creationId xmlns:a16="http://schemas.microsoft.com/office/drawing/2014/main" id="{34FDC6F9-37F9-4E25-AECA-D307B8421C73}"/>
              </a:ext>
            </a:extLst>
          </p:cNvPr>
          <p:cNvSpPr txBox="1"/>
          <p:nvPr userDrawn="1"/>
        </p:nvSpPr>
        <p:spPr>
          <a:xfrm>
            <a:off x="10243100" y="6422491"/>
            <a:ext cx="1053900" cy="380860"/>
          </a:xfrm>
          <a:prstGeom prst="rect">
            <a:avLst/>
          </a:prstGeom>
          <a:noFill/>
        </p:spPr>
        <p:txBody>
          <a:bodyPr wrap="square" tIns="108000" bIns="0" rtlCol="0" anchor="ctr">
            <a:spAutoFit/>
          </a:bodyPr>
          <a:lstStyle/>
          <a:p>
            <a:pPr algn="r">
              <a:lnSpc>
                <a:spcPts val="1000"/>
              </a:lnSpc>
            </a:pPr>
            <a:r>
              <a:rPr lang="en-US" sz="2500" b="1" i="0" spc="-100" baseline="0" noProof="0" dirty="0">
                <a:solidFill>
                  <a:schemeClr val="accent1"/>
                </a:solidFill>
                <a:latin typeface="+mj-lt"/>
              </a:rPr>
              <a:t>TREY</a:t>
            </a:r>
            <a:r>
              <a:rPr lang="en-US" sz="1600" b="1" i="0" spc="-100" baseline="0" noProof="0" dirty="0">
                <a:solidFill>
                  <a:schemeClr val="accent1"/>
                </a:solidFill>
                <a:latin typeface="+mj-lt"/>
              </a:rPr>
              <a:t> </a:t>
            </a:r>
            <a:br>
              <a:rPr lang="en-US" sz="1600" b="1" i="0" spc="-100" baseline="0" noProof="0" dirty="0">
                <a:solidFill>
                  <a:schemeClr val="accent1"/>
                </a:solidFill>
                <a:latin typeface="+mj-lt"/>
              </a:rPr>
            </a:br>
            <a:r>
              <a:rPr lang="en-US" sz="1200" b="0" i="0" spc="140" baseline="0" noProof="0" dirty="0">
                <a:solidFill>
                  <a:schemeClr val="tx1">
                    <a:lumMod val="75000"/>
                    <a:lumOff val="25000"/>
                  </a:schemeClr>
                </a:solidFill>
                <a:latin typeface="+mj-lt"/>
              </a:rPr>
              <a:t>research</a:t>
            </a:r>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67" r:id="rId13"/>
    <p:sldLayoutId id="2147483668" r:id="rId14"/>
    <p:sldLayoutId id="2147483669" r:id="rId15"/>
    <p:sldLayoutId id="2147483670" r:id="rId16"/>
    <p:sldLayoutId id="2147483671" r:id="rId17"/>
    <p:sldLayoutId id="2147483673" r:id="rId18"/>
    <p:sldLayoutId id="2147483674" r:id="rId19"/>
    <p:sldLayoutId id="2147483654" r:id="rId20"/>
    <p:sldLayoutId id="2147483655" r:id="rId21"/>
    <p:sldLayoutId id="2147483675" r:id="rId22"/>
    <p:sldLayoutId id="2147483672" r:id="rId23"/>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lickr.com/photos/gotcredit/46033687004"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openoregon.pressbooks.pub/humanservices/chapter/respect-for-diversity-2/"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microsoft.com/office/2018/10/relationships/comments" Target="../comments/modernComment_11C_BE11CDF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3.jpg"/><Relationship Id="rId18" Type="http://schemas.openxmlformats.org/officeDocument/2006/relationships/hyperlink" Target="https://www.stpaulcalhan.org/online-services/bible-study-recordings/" TargetMode="External"/><Relationship Id="rId3" Type="http://schemas.openxmlformats.org/officeDocument/2006/relationships/hyperlink" Target="https://satisfyingretirement.blogspot.com/2018/11/retirement-and-volunteering.html" TargetMode="External"/><Relationship Id="rId7" Type="http://schemas.openxmlformats.org/officeDocument/2006/relationships/hyperlink" Target="https://www.flickr.com/photos/77597743@N00/5057716460" TargetMode="External"/><Relationship Id="rId12" Type="http://schemas.openxmlformats.org/officeDocument/2006/relationships/image" Target="../media/image12.jpg"/><Relationship Id="rId17" Type="http://schemas.openxmlformats.org/officeDocument/2006/relationships/image" Target="../media/image15.jpg"/><Relationship Id="rId2" Type="http://schemas.openxmlformats.org/officeDocument/2006/relationships/image" Target="../media/image6.jpg"/><Relationship Id="rId16" Type="http://schemas.openxmlformats.org/officeDocument/2006/relationships/hyperlink" Target="https://policyoptions.irpp.org/magazines/come-together/mazer/" TargetMode="External"/><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hyperlink" Target="https://angieslogspot.blogspot.com/2012/11/thank-caregiver-week.html?m=0" TargetMode="External"/><Relationship Id="rId5" Type="http://schemas.openxmlformats.org/officeDocument/2006/relationships/image" Target="../media/image8.png"/><Relationship Id="rId15" Type="http://schemas.openxmlformats.org/officeDocument/2006/relationships/image" Target="../media/image14.jpg"/><Relationship Id="rId10" Type="http://schemas.openxmlformats.org/officeDocument/2006/relationships/image" Target="../media/image11.jpg"/><Relationship Id="rId4" Type="http://schemas.openxmlformats.org/officeDocument/2006/relationships/image" Target="../media/image7.png"/><Relationship Id="rId9" Type="http://schemas.openxmlformats.org/officeDocument/2006/relationships/hyperlink" Target="https://usq.pressbooks.pub/traumainformedpractice/chapter/6-2-the-teacher-must-survive-self-care-and-managing-secondary-trauma/" TargetMode="External"/><Relationship Id="rId14" Type="http://schemas.openxmlformats.org/officeDocument/2006/relationships/hyperlink" Target="https://www.publicdomainpictures.net/en/view-image.php?image=4441&amp;picture=word-holiday-in-san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person, indoor&#10;&#10;Description automatically generated">
            <a:extLst>
              <a:ext uri="{FF2B5EF4-FFF2-40B4-BE49-F238E27FC236}">
                <a16:creationId xmlns:a16="http://schemas.microsoft.com/office/drawing/2014/main" id="{8B00A8B2-EA4E-E98B-08EE-6B3AA3BD99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779726" cy="6858000"/>
          </a:xfrm>
          <a:prstGeom prst="rect">
            <a:avLst/>
          </a:prstGeo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1" y="5762625"/>
            <a:ext cx="9779727" cy="1095375"/>
          </a:xfrm>
          <a:solidFill>
            <a:srgbClr val="990033"/>
          </a:solidFill>
        </p:spPr>
        <p:txBody>
          <a:bodyPr/>
          <a:lstStyle/>
          <a:p>
            <a:pPr algn="ctr"/>
            <a:r>
              <a:rPr lang="en-US" dirty="0">
                <a:solidFill>
                  <a:schemeClr val="bg1"/>
                </a:solidFill>
              </a:rPr>
              <a:t>Candidate Recruitment Pack</a:t>
            </a:r>
          </a:p>
        </p:txBody>
      </p:sp>
      <p:pic>
        <p:nvPicPr>
          <p:cNvPr id="2" name="Picture 1" descr="A picture containing text, clipart&#10;&#10;Description automatically generated">
            <a:extLst>
              <a:ext uri="{FF2B5EF4-FFF2-40B4-BE49-F238E27FC236}">
                <a16:creationId xmlns:a16="http://schemas.microsoft.com/office/drawing/2014/main" id="{5EEBDAC1-46C8-0402-CFA2-3ED36727801A}"/>
              </a:ext>
            </a:extLst>
          </p:cNvPr>
          <p:cNvPicPr>
            <a:picLocks noChangeAspect="1"/>
          </p:cNvPicPr>
          <p:nvPr/>
        </p:nvPicPr>
        <p:blipFill>
          <a:blip r:embed="rId3"/>
          <a:stretch>
            <a:fillRect/>
          </a:stretch>
        </p:blipFill>
        <p:spPr>
          <a:xfrm>
            <a:off x="9919061" y="1907180"/>
            <a:ext cx="2149429" cy="700714"/>
          </a:xfrm>
          <a:prstGeom prst="rect">
            <a:avLst/>
          </a:prstGeom>
        </p:spPr>
      </p:pic>
      <p:sp>
        <p:nvSpPr>
          <p:cNvPr id="4" name="TextBox 3">
            <a:extLst>
              <a:ext uri="{FF2B5EF4-FFF2-40B4-BE49-F238E27FC236}">
                <a16:creationId xmlns:a16="http://schemas.microsoft.com/office/drawing/2014/main" id="{FFD13E63-B527-2382-98A7-75B6F396F55A}"/>
              </a:ext>
            </a:extLst>
          </p:cNvPr>
          <p:cNvSpPr txBox="1"/>
          <p:nvPr/>
        </p:nvSpPr>
        <p:spPr>
          <a:xfrm>
            <a:off x="9919061" y="487680"/>
            <a:ext cx="1915888" cy="646331"/>
          </a:xfrm>
          <a:prstGeom prst="rect">
            <a:avLst/>
          </a:prstGeom>
          <a:noFill/>
        </p:spPr>
        <p:txBody>
          <a:bodyPr wrap="square" rtlCol="0">
            <a:spAutoFit/>
          </a:bodyPr>
          <a:lstStyle/>
          <a:p>
            <a:r>
              <a:rPr lang="en-US" dirty="0">
                <a:solidFill>
                  <a:srgbClr val="002060"/>
                </a:solidFill>
              </a:rPr>
              <a:t>Insert PCC/Parish Logo</a:t>
            </a:r>
            <a:endParaRPr lang="en-GB" dirty="0">
              <a:solidFill>
                <a:srgbClr val="002060"/>
              </a:solidFill>
            </a:endParaRPr>
          </a:p>
        </p:txBody>
      </p:sp>
    </p:spTree>
    <p:extLst>
      <p:ext uri="{BB962C8B-B14F-4D97-AF65-F5344CB8AC3E}">
        <p14:creationId xmlns:p14="http://schemas.microsoft.com/office/powerpoint/2010/main" val="398992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2641D3C-3359-7CA5-FE4B-CCF51A59C685}"/>
              </a:ext>
            </a:extLst>
          </p:cNvPr>
          <p:cNvSpPr/>
          <p:nvPr/>
        </p:nvSpPr>
        <p:spPr>
          <a:xfrm>
            <a:off x="0" y="0"/>
            <a:ext cx="12192000" cy="6803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a:solidFill>
            <a:schemeClr val="tx1">
              <a:lumMod val="95000"/>
              <a:lumOff val="5000"/>
            </a:schemeClr>
          </a:solidFill>
        </p:spPr>
        <p:txBody>
          <a:bodyPr/>
          <a:lstStyle/>
          <a:p>
            <a:fld id="{19B51A1E-902D-48AF-9020-955120F399B6}" type="slidenum">
              <a:rPr lang="en-US" smtClean="0"/>
              <a:pPr/>
              <a:t>10</a:t>
            </a:fld>
            <a:endParaRPr lang="en-US" dirty="0"/>
          </a:p>
        </p:txBody>
      </p:sp>
      <p:pic>
        <p:nvPicPr>
          <p:cNvPr id="6" name="Picture 5" descr="A picture containing text, indoor&#10;&#10;Description automatically generated">
            <a:extLst>
              <a:ext uri="{FF2B5EF4-FFF2-40B4-BE49-F238E27FC236}">
                <a16:creationId xmlns:a16="http://schemas.microsoft.com/office/drawing/2014/main" id="{9ECE51ED-899A-1956-1397-2C8C5A8B392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7724776" cy="6803351"/>
          </a:xfrm>
          <a:prstGeom prst="rect">
            <a:avLst/>
          </a:prstGeom>
        </p:spPr>
      </p:pic>
      <p:sp>
        <p:nvSpPr>
          <p:cNvPr id="16" name="Title 2">
            <a:extLst>
              <a:ext uri="{FF2B5EF4-FFF2-40B4-BE49-F238E27FC236}">
                <a16:creationId xmlns:a16="http://schemas.microsoft.com/office/drawing/2014/main" id="{05B9F112-A5CA-C7E4-69C9-8088B61FD280}"/>
              </a:ext>
            </a:extLst>
          </p:cNvPr>
          <p:cNvSpPr>
            <a:spLocks noGrp="1"/>
          </p:cNvSpPr>
          <p:nvPr>
            <p:ph type="ctrTitle"/>
          </p:nvPr>
        </p:nvSpPr>
        <p:spPr>
          <a:xfrm>
            <a:off x="6235700" y="2204792"/>
            <a:ext cx="5956300" cy="1944000"/>
          </a:xfrm>
        </p:spPr>
        <p:txBody>
          <a:bodyPr/>
          <a:lstStyle/>
          <a:p>
            <a:r>
              <a:rPr lang="en-US" dirty="0"/>
              <a:t>The Application form</a:t>
            </a:r>
          </a:p>
        </p:txBody>
      </p:sp>
      <p:sp>
        <p:nvSpPr>
          <p:cNvPr id="18" name="Text Placeholder 13">
            <a:extLst>
              <a:ext uri="{FF2B5EF4-FFF2-40B4-BE49-F238E27FC236}">
                <a16:creationId xmlns:a16="http://schemas.microsoft.com/office/drawing/2014/main" id="{1CED4364-9813-BFD4-FBC8-C3D0C42EC69A}"/>
              </a:ext>
            </a:extLst>
          </p:cNvPr>
          <p:cNvSpPr>
            <a:spLocks noGrp="1"/>
          </p:cNvSpPr>
          <p:nvPr>
            <p:ph type="body" sz="quarter" idx="13"/>
          </p:nvPr>
        </p:nvSpPr>
        <p:spPr>
          <a:xfrm>
            <a:off x="6235700" y="4148860"/>
            <a:ext cx="5956300" cy="1100565"/>
          </a:xfrm>
        </p:spPr>
        <p:txBody>
          <a:bodyPr/>
          <a:lstStyle/>
          <a:p>
            <a:r>
              <a:rPr lang="en-US" dirty="0"/>
              <a:t>Tips to </a:t>
            </a:r>
            <a:r>
              <a:rPr lang="en-US" dirty="0" err="1"/>
              <a:t>maximise</a:t>
            </a:r>
            <a:r>
              <a:rPr lang="en-US" dirty="0"/>
              <a:t> your success</a:t>
            </a:r>
          </a:p>
        </p:txBody>
      </p:sp>
    </p:spTree>
    <p:extLst>
      <p:ext uri="{BB962C8B-B14F-4D97-AF65-F5344CB8AC3E}">
        <p14:creationId xmlns:p14="http://schemas.microsoft.com/office/powerpoint/2010/main" val="782484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D3211E-D0E3-AE0C-FEA3-5D9867FABD7A}"/>
              </a:ext>
            </a:extLst>
          </p:cNvPr>
          <p:cNvSpPr/>
          <p:nvPr/>
        </p:nvSpPr>
        <p:spPr>
          <a:xfrm>
            <a:off x="0" y="1190626"/>
            <a:ext cx="12192000" cy="56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1685D48-E130-D402-9639-C6CFBCA53AB6}"/>
              </a:ext>
            </a:extLst>
          </p:cNvPr>
          <p:cNvSpPr/>
          <p:nvPr/>
        </p:nvSpPr>
        <p:spPr>
          <a:xfrm>
            <a:off x="0" y="1190625"/>
            <a:ext cx="12192000" cy="4972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432000" y="203400"/>
            <a:ext cx="6406950" cy="891975"/>
          </a:xfrm>
        </p:spPr>
        <p:txBody>
          <a:bodyPr/>
          <a:lstStyle/>
          <a:p>
            <a:r>
              <a:rPr lang="en-US" dirty="0"/>
              <a:t>How to complete our application form</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a:xfrm>
            <a:off x="432000" y="1190626"/>
            <a:ext cx="8092875" cy="5543549"/>
          </a:xfrm>
        </p:spPr>
        <p:txBody>
          <a:bodyPr/>
          <a:lstStyle/>
          <a:p>
            <a:pPr marL="285750" indent="-285750">
              <a:buFont typeface="Arial" panose="020B0604020202020204" pitchFamily="34" charset="0"/>
              <a:buChar char="•"/>
            </a:pPr>
            <a:r>
              <a:rPr lang="en-US" dirty="0"/>
              <a:t>When completing our application form, please make sure you complete all relevant sections in full. </a:t>
            </a:r>
          </a:p>
          <a:p>
            <a:pPr marL="285750" indent="-285750">
              <a:buFont typeface="Arial" panose="020B0604020202020204" pitchFamily="34" charset="0"/>
              <a:buChar char="•"/>
            </a:pPr>
            <a:r>
              <a:rPr lang="en-US" dirty="0"/>
              <a:t>Ensure that you check your spelling and that your email address and phone number are correct so that we can contact you.</a:t>
            </a:r>
          </a:p>
          <a:p>
            <a:pPr marL="285750" indent="-285750">
              <a:buFont typeface="Arial" panose="020B0604020202020204" pitchFamily="34" charset="0"/>
              <a:buChar char="•"/>
            </a:pPr>
            <a:r>
              <a:rPr lang="en-US" dirty="0"/>
              <a:t>Carefully read the Job advert, Job description and Person specification to enable you to answer any questions fully, to show how you meet the criteria for the role.</a:t>
            </a:r>
          </a:p>
          <a:p>
            <a:pPr marL="285750" indent="-285750">
              <a:buFont typeface="Arial" panose="020B0604020202020204" pitchFamily="34" charset="0"/>
              <a:buChar char="•"/>
            </a:pPr>
            <a:r>
              <a:rPr lang="en-US" dirty="0"/>
              <a:t>Most sections are self-explanatory, however the main sections that you will be scored against are below. (Please complete these in full, with the tasks you undertook, and expand on any tasks that are relevant to the role you are applying for):</a:t>
            </a:r>
          </a:p>
          <a:p>
            <a:pPr marL="552450" lvl="1" indent="-285750">
              <a:buFont typeface="Arial" panose="020B0604020202020204" pitchFamily="34" charset="0"/>
              <a:buChar char="•"/>
            </a:pPr>
            <a:r>
              <a:rPr lang="en-US" sz="1700" dirty="0"/>
              <a:t>“Main duties and responsibilities” in the previous employers’ sections. </a:t>
            </a:r>
          </a:p>
          <a:p>
            <a:pPr marL="552450" lvl="1" indent="-285750">
              <a:buFont typeface="Arial" panose="020B0604020202020204" pitchFamily="34" charset="0"/>
              <a:buChar char="•"/>
            </a:pPr>
            <a:r>
              <a:rPr lang="en-US" sz="1700" dirty="0"/>
              <a:t>“Describe your present employment in terms of responsibilities and relationships”</a:t>
            </a:r>
          </a:p>
          <a:p>
            <a:pPr marL="552450" lvl="1" indent="-285750">
              <a:buFont typeface="Arial" panose="020B0604020202020204" pitchFamily="34" charset="0"/>
              <a:buChar char="•"/>
            </a:pPr>
            <a:r>
              <a:rPr lang="en-US" sz="1700" dirty="0"/>
              <a:t>“Give reasons why you think you would be suitable for this post giving evidence as to why you meet the criteria detailed in the person specification” (Please consider the tips on the next page with regard to completing this section).</a:t>
            </a:r>
          </a:p>
          <a:p>
            <a:endParaRPr lang="en-US" dirty="0"/>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999" y="902211"/>
            <a:ext cx="5959275" cy="88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11</a:t>
            </a:fld>
            <a:endParaRPr lang="en-US" dirty="0"/>
          </a:p>
        </p:txBody>
      </p:sp>
      <p:pic>
        <p:nvPicPr>
          <p:cNvPr id="7" name="Picture 6">
            <a:extLst>
              <a:ext uri="{FF2B5EF4-FFF2-40B4-BE49-F238E27FC236}">
                <a16:creationId xmlns:a16="http://schemas.microsoft.com/office/drawing/2014/main" id="{E122193E-22B6-6699-8EF9-97FD39C9515D}"/>
              </a:ext>
            </a:extLst>
          </p:cNvPr>
          <p:cNvPicPr>
            <a:picLocks noChangeAspect="1"/>
          </p:cNvPicPr>
          <p:nvPr/>
        </p:nvPicPr>
        <p:blipFill rotWithShape="1">
          <a:blip r:embed="rId2"/>
          <a:srcRect l="7188" t="19167" r="65156" b="13156"/>
          <a:stretch/>
        </p:blipFill>
        <p:spPr>
          <a:xfrm>
            <a:off x="8604150" y="902211"/>
            <a:ext cx="3371850" cy="4641339"/>
          </a:xfrm>
          <a:prstGeom prst="rect">
            <a:avLst/>
          </a:prstGeom>
        </p:spPr>
      </p:pic>
    </p:spTree>
    <p:extLst>
      <p:ext uri="{BB962C8B-B14F-4D97-AF65-F5344CB8AC3E}">
        <p14:creationId xmlns:p14="http://schemas.microsoft.com/office/powerpoint/2010/main" val="3980965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1685D48-E130-D402-9639-C6CFBCA53AB6}"/>
              </a:ext>
            </a:extLst>
          </p:cNvPr>
          <p:cNvSpPr/>
          <p:nvPr/>
        </p:nvSpPr>
        <p:spPr>
          <a:xfrm>
            <a:off x="0" y="1190626"/>
            <a:ext cx="12192000" cy="56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Tips for showing you meet the criteria on the Person Specification</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a:xfrm>
            <a:off x="432000" y="1190626"/>
            <a:ext cx="11339513" cy="5543549"/>
          </a:xfrm>
        </p:spPr>
        <p:txBody>
          <a:bodyPr/>
          <a:lstStyle/>
          <a:p>
            <a:pPr marL="285750" indent="-285750">
              <a:buFont typeface="Arial" panose="020B0604020202020204" pitchFamily="34" charset="0"/>
              <a:buChar char="•"/>
            </a:pPr>
            <a:r>
              <a:rPr lang="en-US" sz="1600" dirty="0"/>
              <a:t>We understand that no-one is perfect, will meet 100% of the shortlisting criteria or score full points for each item on the essential criteria detailed on the person specification. We offer training and support to all our employees to ensure any gaps of knowledge are addressed so do not worry if there are some criteria that you only have limited experience of. The following points should help guide you when you complete your application form:</a:t>
            </a:r>
          </a:p>
          <a:p>
            <a:pPr marL="285750" indent="-285750">
              <a:buFont typeface="Arial" panose="020B0604020202020204" pitchFamily="34" charset="0"/>
              <a:buChar char="•"/>
            </a:pPr>
            <a:r>
              <a:rPr lang="en-US" sz="1600" dirty="0"/>
              <a:t>Don’t assume that we have knowledge of the situation/context that you are writing about.</a:t>
            </a:r>
          </a:p>
          <a:p>
            <a:pPr marL="285750" indent="-285750">
              <a:buFont typeface="Arial" panose="020B0604020202020204" pitchFamily="34" charset="0"/>
              <a:buChar char="•"/>
            </a:pPr>
            <a:r>
              <a:rPr lang="en-US" sz="1600" dirty="0"/>
              <a:t>Avoid using acronyms as we may not know what they mean.</a:t>
            </a:r>
          </a:p>
          <a:p>
            <a:pPr marL="285750" indent="-285750">
              <a:buFont typeface="Arial" panose="020B0604020202020204" pitchFamily="34" charset="0"/>
              <a:buChar char="•"/>
            </a:pPr>
            <a:r>
              <a:rPr lang="en-US" sz="1600" dirty="0"/>
              <a:t>Essential Criteria are key to the role and show what experience or qualifications you need to have familiarity with, in order to do the role, so please give as much detail as you can. It is the essential criteria that we use to score your application form, to decide if you will be accepted into the next phase of the recruitment process. Think about relevant examples from either your current job, a previous job, your personal life, community or any voluntary work that you undertake.</a:t>
            </a:r>
          </a:p>
          <a:p>
            <a:pPr marL="285750" indent="-285750">
              <a:buFont typeface="Arial" panose="020B0604020202020204" pitchFamily="34" charset="0"/>
              <a:buChar char="•"/>
            </a:pPr>
            <a:r>
              <a:rPr lang="en-US" sz="1600" dirty="0"/>
              <a:t>Desirable criteria are experiences/qualifications that are “nice to have” but are things that can be taught “on the job”. We do not usually score against the desirable criteria, unless all of the applicants scores are very close on the essential criteria. We would then use the desirable criteria as a secondary measure. If you do meet any of the desirable criteria, then please address them in the same way that you do for the essential criteria.</a:t>
            </a:r>
          </a:p>
          <a:p>
            <a:pPr marL="285750" indent="-285750">
              <a:buFont typeface="Arial" panose="020B0604020202020204" pitchFamily="34" charset="0"/>
              <a:buChar char="•"/>
            </a:pPr>
            <a:r>
              <a:rPr lang="en-US" sz="1600" dirty="0"/>
              <a:t>When addressing each item on the essential criteria, consider laying out your answer using the STAR technique as below:</a:t>
            </a:r>
          </a:p>
          <a:p>
            <a:pPr marL="628650" indent="-285750">
              <a:buFont typeface="Arial" panose="020B0604020202020204" pitchFamily="34" charset="0"/>
              <a:buChar char="•"/>
            </a:pPr>
            <a:r>
              <a:rPr lang="en-US" sz="1600" dirty="0"/>
              <a:t>S – Situation – what was the situation you were facing?</a:t>
            </a:r>
          </a:p>
          <a:p>
            <a:pPr marL="628650" indent="-285750">
              <a:buFont typeface="Arial" panose="020B0604020202020204" pitchFamily="34" charset="0"/>
              <a:buChar char="•"/>
            </a:pPr>
            <a:r>
              <a:rPr lang="en-US" sz="1600" dirty="0"/>
              <a:t>T – Task – What was it that you needed to do?</a:t>
            </a:r>
          </a:p>
          <a:p>
            <a:pPr marL="628650" indent="-285750">
              <a:buFont typeface="Arial" panose="020B0604020202020204" pitchFamily="34" charset="0"/>
              <a:buChar char="•"/>
            </a:pPr>
            <a:r>
              <a:rPr lang="en-US" sz="1600" dirty="0"/>
              <a:t>A – Action – How did you complete the task and why? (highlight only your contribution, not others)</a:t>
            </a:r>
          </a:p>
          <a:p>
            <a:pPr marL="628650" indent="-285750">
              <a:buFont typeface="Arial" panose="020B0604020202020204" pitchFamily="34" charset="0"/>
              <a:buChar char="•"/>
            </a:pPr>
            <a:r>
              <a:rPr lang="en-US" sz="1600" dirty="0"/>
              <a:t>R – Result – What was the outcome of your actions, what went well, and what did you learn?</a:t>
            </a:r>
          </a:p>
          <a:p>
            <a:endParaRPr lang="en-US" dirty="0"/>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2000" y="902210"/>
            <a:ext cx="10216950" cy="788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12</a:t>
            </a:fld>
            <a:endParaRPr lang="en-US" dirty="0"/>
          </a:p>
        </p:txBody>
      </p:sp>
    </p:spTree>
    <p:extLst>
      <p:ext uri="{BB962C8B-B14F-4D97-AF65-F5344CB8AC3E}">
        <p14:creationId xmlns:p14="http://schemas.microsoft.com/office/powerpoint/2010/main" val="2960414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9071684-F669-FA5C-D7C9-FC224ED069D8}"/>
              </a:ext>
            </a:extLst>
          </p:cNvPr>
          <p:cNvSpPr/>
          <p:nvPr/>
        </p:nvSpPr>
        <p:spPr>
          <a:xfrm>
            <a:off x="0" y="0"/>
            <a:ext cx="12192000" cy="6803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3">
            <a:extLst>
              <a:ext uri="{FF2B5EF4-FFF2-40B4-BE49-F238E27FC236}">
                <a16:creationId xmlns:a16="http://schemas.microsoft.com/office/drawing/2014/main" id="{6C38D7A9-9299-4108-BB08-026F4B9CAE7B}"/>
              </a:ext>
            </a:extLst>
          </p:cNvPr>
          <p:cNvSpPr>
            <a:spLocks noGrp="1"/>
          </p:cNvSpPr>
          <p:nvPr>
            <p:ph type="ctrTitle"/>
          </p:nvPr>
        </p:nvSpPr>
        <p:spPr>
          <a:xfrm>
            <a:off x="5817140" y="786170"/>
            <a:ext cx="6276974" cy="1574800"/>
          </a:xfrm>
        </p:spPr>
        <p:txBody>
          <a:bodyPr/>
          <a:lstStyle/>
          <a:p>
            <a:pPr algn="ctr"/>
            <a:r>
              <a:rPr lang="en-US" sz="4800" dirty="0"/>
              <a:t>Thank you for applying to work for us</a:t>
            </a:r>
          </a:p>
        </p:txBody>
      </p:sp>
      <p:sp>
        <p:nvSpPr>
          <p:cNvPr id="12" name="Slide Number Placeholder 11">
            <a:extLst>
              <a:ext uri="{FF2B5EF4-FFF2-40B4-BE49-F238E27FC236}">
                <a16:creationId xmlns:a16="http://schemas.microsoft.com/office/drawing/2014/main" id="{91814EC9-246A-4C6E-941E-5774FE72F08E}"/>
              </a:ext>
            </a:extLst>
          </p:cNvPr>
          <p:cNvSpPr>
            <a:spLocks noGrp="1"/>
          </p:cNvSpPr>
          <p:nvPr>
            <p:ph type="sldNum" sz="quarter" idx="20"/>
          </p:nvPr>
        </p:nvSpPr>
        <p:spPr>
          <a:solidFill>
            <a:schemeClr val="tx1">
              <a:lumMod val="95000"/>
              <a:lumOff val="5000"/>
            </a:schemeClr>
          </a:solidFill>
        </p:spPr>
        <p:txBody>
          <a:bodyPr/>
          <a:lstStyle/>
          <a:p>
            <a:fld id="{19B51A1E-902D-48AF-9020-955120F399B6}" type="slidenum">
              <a:rPr lang="en-US" smtClean="0"/>
              <a:pPr/>
              <a:t>13</a:t>
            </a:fld>
            <a:endParaRPr lang="en-US" dirty="0"/>
          </a:p>
        </p:txBody>
      </p:sp>
      <p:pic>
        <p:nvPicPr>
          <p:cNvPr id="22" name="Picture 21" descr="A picture containing text&#10;&#10;Description automatically generated">
            <a:extLst>
              <a:ext uri="{FF2B5EF4-FFF2-40B4-BE49-F238E27FC236}">
                <a16:creationId xmlns:a16="http://schemas.microsoft.com/office/drawing/2014/main" id="{F6B4E445-324A-C5E7-7C20-27330ABC4538}"/>
              </a:ext>
            </a:extLst>
          </p:cNvPr>
          <p:cNvPicPr>
            <a:picLocks noChangeAspect="1"/>
          </p:cNvPicPr>
          <p:nvPr/>
        </p:nvPicPr>
        <p:blipFill>
          <a:blip r:embed="rId2"/>
          <a:stretch>
            <a:fillRect/>
          </a:stretch>
        </p:blipFill>
        <p:spPr>
          <a:xfrm>
            <a:off x="0" y="0"/>
            <a:ext cx="5817140" cy="6803351"/>
          </a:xfrm>
          <a:prstGeom prst="rect">
            <a:avLst/>
          </a:prstGeom>
        </p:spPr>
      </p:pic>
      <p:sp>
        <p:nvSpPr>
          <p:cNvPr id="24" name="Text Placeholder 2">
            <a:extLst>
              <a:ext uri="{FF2B5EF4-FFF2-40B4-BE49-F238E27FC236}">
                <a16:creationId xmlns:a16="http://schemas.microsoft.com/office/drawing/2014/main" id="{FD48C0C9-FE1E-8389-A63E-D56E177FD740}"/>
              </a:ext>
            </a:extLst>
          </p:cNvPr>
          <p:cNvSpPr txBox="1">
            <a:spLocks/>
          </p:cNvSpPr>
          <p:nvPr/>
        </p:nvSpPr>
        <p:spPr>
          <a:xfrm>
            <a:off x="6667870" y="2978347"/>
            <a:ext cx="4673400" cy="2753598"/>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If you have any questions, you can contact the </a:t>
            </a:r>
            <a:r>
              <a:rPr lang="en-US" sz="2000" dirty="0">
                <a:solidFill>
                  <a:srgbClr val="FF0000"/>
                </a:solidFill>
              </a:rPr>
              <a:t>RESPONSIBLE PERSON</a:t>
            </a:r>
            <a:r>
              <a:rPr lang="en-US" sz="2000" dirty="0"/>
              <a:t> or Recruiting Manager whose details are written on the job advert.</a:t>
            </a:r>
          </a:p>
          <a:p>
            <a:pPr marL="285750" indent="-285750" algn="ctr"/>
            <a:endParaRPr lang="en-US" sz="2000" dirty="0"/>
          </a:p>
          <a:p>
            <a:pPr marL="0" indent="0" algn="ctr">
              <a:buNone/>
            </a:pPr>
            <a:r>
              <a:rPr lang="en-US" sz="2000" dirty="0"/>
              <a:t>We wish you every success with your application and thank you for your interest in our </a:t>
            </a:r>
            <a:r>
              <a:rPr lang="en-US" sz="2000" dirty="0">
                <a:solidFill>
                  <a:srgbClr val="FF0000"/>
                </a:solidFill>
              </a:rPr>
              <a:t>Parish</a:t>
            </a:r>
            <a:r>
              <a:rPr lang="en-US" sz="2000" dirty="0"/>
              <a:t>.</a:t>
            </a:r>
          </a:p>
          <a:p>
            <a:endParaRPr lang="en-US" dirty="0"/>
          </a:p>
        </p:txBody>
      </p:sp>
    </p:spTree>
    <p:extLst>
      <p:ext uri="{BB962C8B-B14F-4D97-AF65-F5344CB8AC3E}">
        <p14:creationId xmlns:p14="http://schemas.microsoft.com/office/powerpoint/2010/main" val="415367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0B00EA8-DAC3-AD36-FC84-E2C6F586D0F5}"/>
              </a:ext>
            </a:extLst>
          </p:cNvPr>
          <p:cNvSpPr/>
          <p:nvPr/>
        </p:nvSpPr>
        <p:spPr>
          <a:xfrm>
            <a:off x="0" y="3200597"/>
            <a:ext cx="12192000" cy="3583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457200" y="1327692"/>
            <a:ext cx="11499669" cy="1662150"/>
          </a:xfrm>
        </p:spPr>
        <p:txBody>
          <a:bodyPr/>
          <a:lstStyle/>
          <a:p>
            <a:pPr marL="0" indent="0">
              <a:buNone/>
            </a:pPr>
            <a:r>
              <a:rPr lang="en-US" dirty="0"/>
              <a:t>The Diocese of Coventry represents the Church of England in Coventry, Warwickshire and part of </a:t>
            </a:r>
            <a:r>
              <a:rPr lang="en-US" dirty="0" err="1"/>
              <a:t>Solihull</a:t>
            </a:r>
            <a:r>
              <a:rPr lang="en-US" dirty="0"/>
              <a:t>.</a:t>
            </a:r>
          </a:p>
          <a:p>
            <a:pPr marL="0" indent="0">
              <a:buNone/>
            </a:pPr>
            <a:r>
              <a:rPr lang="en-US" dirty="0"/>
              <a:t>With our network of over 200 parishes, we have a Christian presence in every local community.</a:t>
            </a:r>
          </a:p>
          <a:p>
            <a:pPr marL="0" indent="0">
              <a:buNone/>
            </a:pPr>
            <a:r>
              <a:rPr lang="en-US" dirty="0"/>
              <a:t>We have a rich variety of people, traditions and </a:t>
            </a:r>
            <a:r>
              <a:rPr lang="en-US" dirty="0" err="1"/>
              <a:t>organisations</a:t>
            </a:r>
            <a:r>
              <a:rPr lang="en-US" dirty="0"/>
              <a:t> united by our shared purpose of worshipping God, making new disciples and transforming communities.</a:t>
            </a:r>
          </a:p>
          <a:p>
            <a:pPr marL="0" indent="0">
              <a:buNone/>
            </a:pPr>
            <a:r>
              <a:rPr lang="en-US" dirty="0"/>
              <a:t>We have 2 Bishops in our Diocese:</a:t>
            </a:r>
          </a:p>
        </p:txBody>
      </p:sp>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457201" y="1063999"/>
            <a:ext cx="7833359" cy="529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265325" y="79000"/>
            <a:ext cx="9993099" cy="985000"/>
          </a:xfrm>
        </p:spPr>
        <p:txBody>
          <a:bodyPr/>
          <a:lstStyle/>
          <a:p>
            <a:pPr algn="l"/>
            <a:r>
              <a:rPr lang="en-US" sz="5400" dirty="0"/>
              <a:t>About the Diocese of Coventry</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2</a:t>
            </a:fld>
            <a:endParaRPr lang="en-US" dirty="0"/>
          </a:p>
        </p:txBody>
      </p:sp>
      <p:sp>
        <p:nvSpPr>
          <p:cNvPr id="21" name="Content Placeholder 3">
            <a:extLst>
              <a:ext uri="{FF2B5EF4-FFF2-40B4-BE49-F238E27FC236}">
                <a16:creationId xmlns:a16="http://schemas.microsoft.com/office/drawing/2014/main" id="{061FA845-2646-F1A9-4EC7-547E5E79579C}"/>
              </a:ext>
            </a:extLst>
          </p:cNvPr>
          <p:cNvSpPr txBox="1">
            <a:spLocks/>
          </p:cNvSpPr>
          <p:nvPr/>
        </p:nvSpPr>
        <p:spPr>
          <a:xfrm>
            <a:off x="1689579" y="5852129"/>
            <a:ext cx="4382188" cy="581222"/>
          </a:xfrm>
          <a:prstGeom prst="rect">
            <a:avLst/>
          </a:prstGeom>
        </p:spPr>
        <p:txBody>
          <a:bodyPr vert="horz" lIns="0" tIns="0" rIns="0" bIns="0" rtlCol="0" anchor="b">
            <a:noAutofit/>
          </a:bodyPr>
          <a:lstStyle>
            <a:lvl1pPr indent="0">
              <a:lnSpc>
                <a:spcPct val="90000"/>
              </a:lnSpc>
              <a:spcBef>
                <a:spcPts val="1000"/>
              </a:spcBef>
              <a:buFont typeface="Arial" panose="020B0604020202020204" pitchFamily="34" charset="0"/>
              <a:buNone/>
              <a:defRPr>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dirty="0"/>
              <a:t>The Acting Bishop of Coventry </a:t>
            </a:r>
          </a:p>
          <a:p>
            <a:pPr algn="ctr"/>
            <a:r>
              <a:rPr lang="en-US" dirty="0"/>
              <a:t>The Rt Revd Ruth Worsley</a:t>
            </a:r>
          </a:p>
        </p:txBody>
      </p:sp>
      <p:sp>
        <p:nvSpPr>
          <p:cNvPr id="22" name="Content Placeholder 3">
            <a:extLst>
              <a:ext uri="{FF2B5EF4-FFF2-40B4-BE49-F238E27FC236}">
                <a16:creationId xmlns:a16="http://schemas.microsoft.com/office/drawing/2014/main" id="{14E8F6D1-D968-3A80-BED1-9651222638A6}"/>
              </a:ext>
            </a:extLst>
          </p:cNvPr>
          <p:cNvSpPr txBox="1">
            <a:spLocks/>
          </p:cNvSpPr>
          <p:nvPr/>
        </p:nvSpPr>
        <p:spPr>
          <a:xfrm>
            <a:off x="6061116" y="5852129"/>
            <a:ext cx="4382188" cy="581222"/>
          </a:xfrm>
          <a:prstGeom prst="rect">
            <a:avLst/>
          </a:prstGeom>
        </p:spPr>
        <p:txBody>
          <a:bodyPr vert="horz" lIns="0" tIns="0" rIns="0" bIns="0" rtlCol="0" anchor="b">
            <a:noAutofit/>
          </a:bodyPr>
          <a:lstStyle>
            <a:lvl1pPr indent="0">
              <a:lnSpc>
                <a:spcPct val="90000"/>
              </a:lnSpc>
              <a:spcBef>
                <a:spcPts val="1000"/>
              </a:spcBef>
              <a:buFont typeface="Arial" panose="020B0604020202020204" pitchFamily="34" charset="0"/>
              <a:buNone/>
              <a:defRPr>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dirty="0"/>
              <a:t>The Assistant Bishop</a:t>
            </a:r>
          </a:p>
          <a:p>
            <a:pPr algn="ctr"/>
            <a:r>
              <a:rPr lang="en-US" dirty="0"/>
              <a:t>The Rt Revd Saju </a:t>
            </a:r>
            <a:r>
              <a:rPr lang="en-US" dirty="0" err="1"/>
              <a:t>Muthalaly</a:t>
            </a:r>
            <a:endParaRPr lang="en-US" dirty="0"/>
          </a:p>
        </p:txBody>
      </p:sp>
      <p:pic>
        <p:nvPicPr>
          <p:cNvPr id="3" name="Picture 2" descr="A person in purple shirt&#10;&#10;Description automatically generated">
            <a:extLst>
              <a:ext uri="{FF2B5EF4-FFF2-40B4-BE49-F238E27FC236}">
                <a16:creationId xmlns:a16="http://schemas.microsoft.com/office/drawing/2014/main" id="{E80F7326-9268-972C-837C-1BF9864FD3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910" t="1507" r="31976" b="45755"/>
          <a:stretch/>
        </p:blipFill>
        <p:spPr bwMode="auto">
          <a:xfrm>
            <a:off x="2946898" y="3715532"/>
            <a:ext cx="1647825" cy="1760855"/>
          </a:xfrm>
          <a:prstGeom prst="rect">
            <a:avLst/>
          </a:prstGeom>
          <a:noFill/>
          <a:ln>
            <a:noFill/>
          </a:ln>
          <a:extLst>
            <a:ext uri="{53640926-AAD7-44D8-BBD7-CCE9431645EC}">
              <a14:shadowObscured xmlns:a14="http://schemas.microsoft.com/office/drawing/2010/main"/>
            </a:ext>
          </a:extLst>
        </p:spPr>
      </p:pic>
      <p:pic>
        <p:nvPicPr>
          <p:cNvPr id="5" name="Picture 4" descr="A person in a robe holding a cross&#10;&#10;Description automatically generated">
            <a:extLst>
              <a:ext uri="{FF2B5EF4-FFF2-40B4-BE49-F238E27FC236}">
                <a16:creationId xmlns:a16="http://schemas.microsoft.com/office/drawing/2014/main" id="{CA94D866-39E5-20EA-4B15-7535AABA5320}"/>
              </a:ext>
            </a:extLst>
          </p:cNvPr>
          <p:cNvPicPr>
            <a:picLocks noChangeAspect="1"/>
          </p:cNvPicPr>
          <p:nvPr/>
        </p:nvPicPr>
        <p:blipFill rotWithShape="1">
          <a:blip r:embed="rId3">
            <a:extLst>
              <a:ext uri="{28A0092B-C50C-407E-A947-70E740481C1C}">
                <a14:useLocalDpi xmlns:a14="http://schemas.microsoft.com/office/drawing/2010/main" val="0"/>
              </a:ext>
            </a:extLst>
          </a:blip>
          <a:srcRect l="38770" t="17331" r="48047" b="58752"/>
          <a:stretch/>
        </p:blipFill>
        <p:spPr bwMode="auto">
          <a:xfrm>
            <a:off x="7312206" y="3794365"/>
            <a:ext cx="1695450" cy="17329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9746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6228E2-AAF4-3132-83F5-E4EBC23CBDE7}"/>
              </a:ext>
            </a:extLst>
          </p:cNvPr>
          <p:cNvSpPr/>
          <p:nvPr/>
        </p:nvSpPr>
        <p:spPr>
          <a:xfrm>
            <a:off x="0" y="3219450"/>
            <a:ext cx="12192000" cy="3583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265326" y="1528725"/>
            <a:ext cx="11290172" cy="565690"/>
          </a:xfrm>
        </p:spPr>
        <p:txBody>
          <a:bodyPr/>
          <a:lstStyle/>
          <a:p>
            <a:r>
              <a:rPr lang="en-US" dirty="0"/>
              <a:t>INSERT INFORMATION ABOUT YOUR PARISH.</a:t>
            </a:r>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265326" y="79000"/>
            <a:ext cx="11494674" cy="985000"/>
          </a:xfrm>
        </p:spPr>
        <p:txBody>
          <a:bodyPr/>
          <a:lstStyle/>
          <a:p>
            <a:pPr algn="l"/>
            <a:r>
              <a:rPr lang="en-US" sz="5400" dirty="0"/>
              <a:t>About the </a:t>
            </a:r>
            <a:r>
              <a:rPr lang="en-US" sz="5400" dirty="0">
                <a:highlight>
                  <a:srgbClr val="FFFF00"/>
                </a:highlight>
              </a:rPr>
              <a:t>PCC/PARISH</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3</a:t>
            </a:fld>
            <a:endParaRPr lang="en-US" dirty="0"/>
          </a:p>
        </p:txBody>
      </p:sp>
      <p:pic>
        <p:nvPicPr>
          <p:cNvPr id="7" name="Picture 6" descr="A picture containing text, clipart&#10;&#10;Description automatically generated">
            <a:extLst>
              <a:ext uri="{FF2B5EF4-FFF2-40B4-BE49-F238E27FC236}">
                <a16:creationId xmlns:a16="http://schemas.microsoft.com/office/drawing/2014/main" id="{D1B2BCAF-32C0-5978-9BA4-A5FD9E65A346}"/>
              </a:ext>
            </a:extLst>
          </p:cNvPr>
          <p:cNvPicPr>
            <a:picLocks noChangeAspect="1"/>
          </p:cNvPicPr>
          <p:nvPr/>
        </p:nvPicPr>
        <p:blipFill>
          <a:blip r:embed="rId2"/>
          <a:stretch>
            <a:fillRect/>
          </a:stretch>
        </p:blipFill>
        <p:spPr>
          <a:xfrm>
            <a:off x="7304001" y="4785676"/>
            <a:ext cx="4251497" cy="1385988"/>
          </a:xfrm>
          <a:prstGeom prst="rect">
            <a:avLst/>
          </a:prstGeom>
        </p:spPr>
      </p:pic>
      <p:sp>
        <p:nvSpPr>
          <p:cNvPr id="5" name="Rectangle 4">
            <a:extLst>
              <a:ext uri="{FF2B5EF4-FFF2-40B4-BE49-F238E27FC236}">
                <a16:creationId xmlns:a16="http://schemas.microsoft.com/office/drawing/2014/main" id="{5A221617-1238-29EE-ECA8-9FABA87ABEAD}"/>
              </a:ext>
              <a:ext uri="{C183D7F6-B498-43B3-948B-1728B52AA6E4}">
                <adec:decorative xmlns:adec="http://schemas.microsoft.com/office/drawing/2017/decorative" val="1"/>
              </a:ext>
            </a:extLst>
          </p:cNvPr>
          <p:cNvSpPr/>
          <p:nvPr/>
        </p:nvSpPr>
        <p:spPr>
          <a:xfrm>
            <a:off x="457201" y="1063999"/>
            <a:ext cx="9636033"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Tree>
    <p:extLst>
      <p:ext uri="{BB962C8B-B14F-4D97-AF65-F5344CB8AC3E}">
        <p14:creationId xmlns:p14="http://schemas.microsoft.com/office/powerpoint/2010/main" val="335722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69699B-B867-9FBE-2F22-21069A837AFF}"/>
              </a:ext>
            </a:extLst>
          </p:cNvPr>
          <p:cNvSpPr/>
          <p:nvPr/>
        </p:nvSpPr>
        <p:spPr>
          <a:xfrm>
            <a:off x="0" y="3219450"/>
            <a:ext cx="12192000" cy="3583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452380" y="1541512"/>
            <a:ext cx="5681720" cy="4815178"/>
          </a:xfrm>
        </p:spPr>
        <p:txBody>
          <a:bodyPr/>
          <a:lstStyle/>
          <a:p>
            <a:pPr marL="0" indent="0">
              <a:buNone/>
            </a:pPr>
            <a:r>
              <a:rPr lang="en-US" sz="1600" dirty="0"/>
              <a:t>INSERT A NOTE FROM THE VICAR ETC THANKING THE CANDIDATE FOR THEIR INTEREST IN YOUR PARISH</a:t>
            </a:r>
            <a:endParaRPr lang="en-US" sz="2400" b="1" dirty="0">
              <a:latin typeface="Bradley Hand ITC" panose="03070402050302030203" pitchFamily="66" charset="0"/>
            </a:endParaRP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xfrm>
            <a:off x="11740950" y="6399926"/>
            <a:ext cx="432000" cy="432000"/>
          </a:xfrm>
          <a:solidFill>
            <a:schemeClr val="tx1">
              <a:lumMod val="95000"/>
              <a:lumOff val="5000"/>
            </a:schemeClr>
          </a:solidFill>
        </p:spPr>
        <p:txBody>
          <a:bodyPr/>
          <a:lstStyle/>
          <a:p>
            <a:fld id="{19B51A1E-902D-48AF-9020-955120F399B6}" type="slidenum">
              <a:rPr lang="en-US" smtClean="0"/>
              <a:pPr/>
              <a:t>4</a:t>
            </a:fld>
            <a:endParaRPr lang="en-US" dirty="0"/>
          </a:p>
        </p:txBody>
      </p:sp>
      <p:sp>
        <p:nvSpPr>
          <p:cNvPr id="10" name="Title 1">
            <a:extLst>
              <a:ext uri="{FF2B5EF4-FFF2-40B4-BE49-F238E27FC236}">
                <a16:creationId xmlns:a16="http://schemas.microsoft.com/office/drawing/2014/main" id="{DA2F2ACB-FA9C-2242-1233-610418DE3EAE}"/>
              </a:ext>
            </a:extLst>
          </p:cNvPr>
          <p:cNvSpPr txBox="1">
            <a:spLocks/>
          </p:cNvSpPr>
          <p:nvPr/>
        </p:nvSpPr>
        <p:spPr>
          <a:xfrm>
            <a:off x="204774" y="408897"/>
            <a:ext cx="11949126" cy="985000"/>
          </a:xfrm>
          <a:prstGeom prst="rect">
            <a:avLst/>
          </a:prstGeom>
          <a:noFill/>
        </p:spPr>
        <p:txBody>
          <a:bodyPr vert="horz" lIns="180000" tIns="180000" rIns="180000" bIns="180000" rtlCol="0" anchor="ctr">
            <a:noAutofit/>
          </a:bodyPr>
          <a:lstStyle>
            <a:lvl1pPr algn="l" defTabSz="914400" rtl="0" eaLnBrk="1" latinLnBrk="0" hangingPunct="1">
              <a:lnSpc>
                <a:spcPct val="90000"/>
              </a:lnSpc>
              <a:spcBef>
                <a:spcPct val="0"/>
              </a:spcBef>
              <a:buNone/>
              <a:defRPr sz="6000" b="1" kern="1200" spc="-300">
                <a:solidFill>
                  <a:schemeClr val="tx1">
                    <a:lumMod val="75000"/>
                    <a:lumOff val="25000"/>
                  </a:schemeClr>
                </a:solidFill>
                <a:latin typeface="+mj-lt"/>
                <a:ea typeface="+mj-ea"/>
                <a:cs typeface="+mj-cs"/>
              </a:defRPr>
            </a:lvl1pPr>
          </a:lstStyle>
          <a:p>
            <a:r>
              <a:rPr lang="en-US" sz="5400" dirty="0"/>
              <a:t>Note from the </a:t>
            </a:r>
            <a:r>
              <a:rPr lang="en-US" sz="5400" dirty="0">
                <a:highlight>
                  <a:srgbClr val="FFFF00"/>
                </a:highlight>
              </a:rPr>
              <a:t>Vicar/Rector </a:t>
            </a:r>
            <a:r>
              <a:rPr lang="en-US" sz="5400" dirty="0" err="1">
                <a:highlight>
                  <a:srgbClr val="FFFF00"/>
                </a:highlight>
              </a:rPr>
              <a:t>etc</a:t>
            </a:r>
            <a:endParaRPr lang="en-US" sz="5400" dirty="0">
              <a:highlight>
                <a:srgbClr val="FFFF00"/>
              </a:highlight>
            </a:endParaRPr>
          </a:p>
        </p:txBody>
      </p:sp>
      <p:sp>
        <p:nvSpPr>
          <p:cNvPr id="2" name="Rectangle 1">
            <a:extLst>
              <a:ext uri="{FF2B5EF4-FFF2-40B4-BE49-F238E27FC236}">
                <a16:creationId xmlns:a16="http://schemas.microsoft.com/office/drawing/2014/main" id="{1BA81D81-3A5D-35E9-B444-24970F2650CE}"/>
              </a:ext>
              <a:ext uri="{C183D7F6-B498-43B3-948B-1728B52AA6E4}">
                <adec:decorative xmlns:adec="http://schemas.microsoft.com/office/drawing/2017/decorative" val="1"/>
              </a:ext>
            </a:extLst>
          </p:cNvPr>
          <p:cNvSpPr/>
          <p:nvPr/>
        </p:nvSpPr>
        <p:spPr>
          <a:xfrm>
            <a:off x="457201" y="1290433"/>
            <a:ext cx="1106423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3" name="TextBox 2">
            <a:extLst>
              <a:ext uri="{FF2B5EF4-FFF2-40B4-BE49-F238E27FC236}">
                <a16:creationId xmlns:a16="http://schemas.microsoft.com/office/drawing/2014/main" id="{5E4E9E86-B5C1-60C0-2D15-C50099E12ACC}"/>
              </a:ext>
            </a:extLst>
          </p:cNvPr>
          <p:cNvSpPr txBox="1"/>
          <p:nvPr/>
        </p:nvSpPr>
        <p:spPr>
          <a:xfrm>
            <a:off x="8569234" y="2882537"/>
            <a:ext cx="2856412" cy="36933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722098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lage of a person's face&#10;&#10;Description automatically generated">
            <a:extLst>
              <a:ext uri="{FF2B5EF4-FFF2-40B4-BE49-F238E27FC236}">
                <a16:creationId xmlns:a16="http://schemas.microsoft.com/office/drawing/2014/main" id="{04649574-1733-CA05-2728-C180F6C59BE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796214"/>
          </a:xfrm>
          <a:prstGeom prst="rect">
            <a:avLst/>
          </a:prstGeo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en-US" dirty="0"/>
              <a:t>Equality, Diversity &amp; Inclusion</a:t>
            </a:r>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nvPr>
        </p:nvSpPr>
        <p:spPr/>
        <p:txBody>
          <a:bodyPr/>
          <a:lstStyle/>
          <a:p>
            <a:r>
              <a:rPr lang="en-US" dirty="0"/>
              <a:t>“There is neither Jew nor Gentile, neither slave nor free, nor is there male and female, for you are all one in Christ Jesus” (Galatians 3:28)</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a:solidFill>
            <a:schemeClr val="tx1">
              <a:lumMod val="95000"/>
              <a:lumOff val="5000"/>
            </a:schemeClr>
          </a:solidFill>
        </p:spPr>
        <p:txBody>
          <a:bodyPr/>
          <a:lstStyle/>
          <a:p>
            <a:fld id="{19B51A1E-902D-48AF-9020-955120F399B6}" type="slidenum">
              <a:rPr lang="en-US" smtClean="0"/>
              <a:pPr/>
              <a:t>5</a:t>
            </a:fld>
            <a:endParaRPr lang="en-US" dirty="0"/>
          </a:p>
        </p:txBody>
      </p:sp>
    </p:spTree>
    <p:extLst>
      <p:ext uri="{BB962C8B-B14F-4D97-AF65-F5344CB8AC3E}">
        <p14:creationId xmlns:p14="http://schemas.microsoft.com/office/powerpoint/2010/main" val="4091674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1685D48-E130-D402-9639-C6CFBCA53AB6}"/>
              </a:ext>
            </a:extLst>
          </p:cNvPr>
          <p:cNvSpPr/>
          <p:nvPr/>
        </p:nvSpPr>
        <p:spPr>
          <a:xfrm>
            <a:off x="0" y="1190626"/>
            <a:ext cx="12192000" cy="56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Equality, Diversity and Inclusion Statement</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a:xfrm>
            <a:off x="432000" y="1326751"/>
            <a:ext cx="11339513" cy="4895957"/>
          </a:xfrm>
        </p:spPr>
        <p:txBody>
          <a:bodyPr/>
          <a:lstStyle/>
          <a:p>
            <a:r>
              <a:rPr lang="en-US" dirty="0"/>
              <a:t>In the Diocesan offices we are committed to work with determination towards a fuller representation of the social, cultural and ethnic diversity which accurately reflects the people we serve in the Diocese of Coventry. We expect all employees to promote and model equality, diversity and inclusion in their working practices and relationships and to uphold principles of equality of opportunity in accordance with our legal and theological obligations as written in Galatians 3:28 which says, </a:t>
            </a:r>
            <a:r>
              <a:rPr lang="en-US" i="1" dirty="0">
                <a:solidFill>
                  <a:srgbClr val="B71048"/>
                </a:solidFill>
              </a:rPr>
              <a:t>“There is neither Jew nor Gentile, neither slave nor free, nor is there male and female, for you are all one in Christ Jesus”.</a:t>
            </a:r>
          </a:p>
          <a:p>
            <a:endParaRPr lang="en-US" dirty="0"/>
          </a:p>
          <a:p>
            <a:r>
              <a:rPr lang="en-US" dirty="0"/>
              <a:t>If you have a disability or long-term illness that you feel prevents you from meeting any of the essential criteria detailed in the person specification, please contact us to discuss what reasonable adjustments we can make for you.</a:t>
            </a:r>
          </a:p>
          <a:p>
            <a:endParaRPr lang="en-US" dirty="0"/>
          </a:p>
          <a:p>
            <a:r>
              <a:rPr lang="en-US" dirty="0"/>
              <a:t>As an equal opportunities employer, we particularly welcome applications from United Kingdom Minority Ethnic / Global Majority Heritage (UKME/GMH) candidates who are currently underrepresented in our </a:t>
            </a:r>
            <a:r>
              <a:rPr lang="en-US" dirty="0" err="1"/>
              <a:t>organisation</a:t>
            </a:r>
            <a:r>
              <a:rPr lang="en-US" dirty="0"/>
              <a:t>. All appointments will be made on merit of skill and experience relative to the role. </a:t>
            </a:r>
          </a:p>
          <a:p>
            <a:endParaRPr lang="en-US" dirty="0"/>
          </a:p>
          <a:p>
            <a:r>
              <a:rPr lang="en-US" dirty="0"/>
              <a:t>All employees undertake </a:t>
            </a:r>
            <a:r>
              <a:rPr lang="en-US" dirty="0">
                <a:highlight>
                  <a:srgbClr val="FFFF00"/>
                </a:highlight>
              </a:rPr>
              <a:t>mandatory Equality, Diversity and Inclusion training during their employment with us.</a:t>
            </a:r>
          </a:p>
          <a:p>
            <a:endParaRPr lang="en-US" dirty="0"/>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999" y="902210"/>
            <a:ext cx="6778425" cy="59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6</a:t>
            </a:fld>
            <a:endParaRPr lang="en-US" dirty="0"/>
          </a:p>
        </p:txBody>
      </p:sp>
    </p:spTree>
    <p:extLst>
      <p:ext uri="{BB962C8B-B14F-4D97-AF65-F5344CB8AC3E}">
        <p14:creationId xmlns:p14="http://schemas.microsoft.com/office/powerpoint/2010/main" val="3188837873"/>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4D9805-0594-17A3-B46A-CF19B22F924F}"/>
              </a:ext>
            </a:extLst>
          </p:cNvPr>
          <p:cNvSpPr/>
          <p:nvPr/>
        </p:nvSpPr>
        <p:spPr>
          <a:xfrm>
            <a:off x="0" y="1190626"/>
            <a:ext cx="12192000" cy="56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200B3D2B-613A-41BE-987D-E6A1324B456D}"/>
              </a:ext>
            </a:extLst>
          </p:cNvPr>
          <p:cNvSpPr>
            <a:spLocks noGrp="1"/>
          </p:cNvSpPr>
          <p:nvPr>
            <p:ph type="title"/>
          </p:nvPr>
        </p:nvSpPr>
        <p:spPr>
          <a:xfrm>
            <a:off x="141175" y="195908"/>
            <a:ext cx="4903599" cy="994718"/>
          </a:xfrm>
        </p:spPr>
        <p:txBody>
          <a:bodyPr/>
          <a:lstStyle/>
          <a:p>
            <a:r>
              <a:rPr lang="en-US" sz="4800" dirty="0"/>
              <a:t>Our Values</a:t>
            </a:r>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a:solidFill>
            <a:schemeClr val="tx1">
              <a:lumMod val="95000"/>
              <a:lumOff val="5000"/>
            </a:schemeClr>
          </a:solidFill>
        </p:spPr>
        <p:txBody>
          <a:bodyPr/>
          <a:lstStyle/>
          <a:p>
            <a:fld id="{19B51A1E-902D-48AF-9020-955120F399B6}" type="slidenum">
              <a:rPr lang="en-US" smtClean="0"/>
              <a:pPr/>
              <a:t>7</a:t>
            </a:fld>
            <a:endParaRPr lang="en-US" dirty="0"/>
          </a:p>
        </p:txBody>
      </p:sp>
      <p:sp>
        <p:nvSpPr>
          <p:cNvPr id="11" name="Rectangle 10">
            <a:extLst>
              <a:ext uri="{FF2B5EF4-FFF2-40B4-BE49-F238E27FC236}">
                <a16:creationId xmlns:a16="http://schemas.microsoft.com/office/drawing/2014/main" id="{FB590CF6-F2A1-4ED7-FEF5-B03C307D4265}"/>
              </a:ext>
              <a:ext uri="{C183D7F6-B498-43B3-948B-1728B52AA6E4}">
                <adec:decorative xmlns:adec="http://schemas.microsoft.com/office/drawing/2017/decorative" val="1"/>
              </a:ext>
            </a:extLst>
          </p:cNvPr>
          <p:cNvSpPr/>
          <p:nvPr/>
        </p:nvSpPr>
        <p:spPr>
          <a:xfrm>
            <a:off x="415007" y="1054859"/>
            <a:ext cx="2461543" cy="94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2" name="Text Placeholder 2">
            <a:extLst>
              <a:ext uri="{FF2B5EF4-FFF2-40B4-BE49-F238E27FC236}">
                <a16:creationId xmlns:a16="http://schemas.microsoft.com/office/drawing/2014/main" id="{DD3A28EF-A965-C3B0-3FF9-0C540372B6A2}"/>
              </a:ext>
            </a:extLst>
          </p:cNvPr>
          <p:cNvSpPr txBox="1">
            <a:spLocks/>
          </p:cNvSpPr>
          <p:nvPr/>
        </p:nvSpPr>
        <p:spPr>
          <a:xfrm>
            <a:off x="415007" y="1475394"/>
            <a:ext cx="8377606" cy="4895957"/>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If you have any organization/Church values you can add them here</a:t>
            </a:r>
          </a:p>
          <a:p>
            <a:endParaRPr lang="en-US" dirty="0"/>
          </a:p>
        </p:txBody>
      </p:sp>
    </p:spTree>
    <p:extLst>
      <p:ext uri="{BB962C8B-B14F-4D97-AF65-F5344CB8AC3E}">
        <p14:creationId xmlns:p14="http://schemas.microsoft.com/office/powerpoint/2010/main" val="2117695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265206-D686-763E-3C0F-9904295551F7}"/>
              </a:ext>
            </a:extLst>
          </p:cNvPr>
          <p:cNvSpPr/>
          <p:nvPr/>
        </p:nvSpPr>
        <p:spPr>
          <a:xfrm>
            <a:off x="5905511" y="1404937"/>
            <a:ext cx="6296025" cy="3405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Text&#10;&#10;Description automatically generated">
            <a:extLst>
              <a:ext uri="{FF2B5EF4-FFF2-40B4-BE49-F238E27FC236}">
                <a16:creationId xmlns:a16="http://schemas.microsoft.com/office/drawing/2014/main" id="{CB45516C-48DF-06C0-7FDE-9C8D2CFBF1F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362700" y="5238750"/>
            <a:ext cx="5838835" cy="1560352"/>
          </a:xfrm>
          <a:prstGeom prst="rect">
            <a:avLst/>
          </a:prstGeo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6229349" y="2909253"/>
            <a:ext cx="5972187" cy="1129571"/>
          </a:xfrm>
        </p:spPr>
        <p:txBody>
          <a:bodyPr/>
          <a:lstStyle/>
          <a:p>
            <a:r>
              <a:rPr lang="en-US" sz="5800" dirty="0">
                <a:solidFill>
                  <a:srgbClr val="B40540"/>
                </a:solidFill>
              </a:rPr>
              <a:t>Employee Benefits</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a:solidFill>
            <a:schemeClr val="tx1">
              <a:lumMod val="95000"/>
              <a:lumOff val="5000"/>
            </a:schemeClr>
          </a:solidFill>
        </p:spPr>
        <p:txBody>
          <a:bodyPr/>
          <a:lstStyle/>
          <a:p>
            <a:fld id="{19B51A1E-902D-48AF-9020-955120F399B6}" type="slidenum">
              <a:rPr lang="en-US" smtClean="0"/>
              <a:pPr/>
              <a:t>8</a:t>
            </a:fld>
            <a:endParaRPr lang="en-US" dirty="0"/>
          </a:p>
        </p:txBody>
      </p:sp>
      <p:pic>
        <p:nvPicPr>
          <p:cNvPr id="8" name="Picture 7">
            <a:extLst>
              <a:ext uri="{FF2B5EF4-FFF2-40B4-BE49-F238E27FC236}">
                <a16:creationId xmlns:a16="http://schemas.microsoft.com/office/drawing/2014/main" id="{1E0D0BC1-4704-165A-BC44-A0CA7F2BBAAE}"/>
              </a:ext>
            </a:extLst>
          </p:cNvPr>
          <p:cNvPicPr>
            <a:picLocks noChangeAspect="1"/>
          </p:cNvPicPr>
          <p:nvPr/>
        </p:nvPicPr>
        <p:blipFill rotWithShape="1">
          <a:blip r:embed="rId4"/>
          <a:srcRect l="13984" t="14861" r="26953" b="7315"/>
          <a:stretch/>
        </p:blipFill>
        <p:spPr>
          <a:xfrm>
            <a:off x="0" y="0"/>
            <a:ext cx="3791073" cy="2809875"/>
          </a:xfrm>
          <a:prstGeom prst="rect">
            <a:avLst/>
          </a:prstGeom>
        </p:spPr>
      </p:pic>
      <p:pic>
        <p:nvPicPr>
          <p:cNvPr id="10" name="Picture 9">
            <a:extLst>
              <a:ext uri="{FF2B5EF4-FFF2-40B4-BE49-F238E27FC236}">
                <a16:creationId xmlns:a16="http://schemas.microsoft.com/office/drawing/2014/main" id="{9B428D7D-2CC1-C41D-62D9-9BB74CBF0CF8}"/>
              </a:ext>
            </a:extLst>
          </p:cNvPr>
          <p:cNvPicPr>
            <a:picLocks noChangeAspect="1"/>
          </p:cNvPicPr>
          <p:nvPr/>
        </p:nvPicPr>
        <p:blipFill rotWithShape="1">
          <a:blip r:embed="rId5"/>
          <a:srcRect l="28342" t="12071" r="39289" b="7315"/>
          <a:stretch/>
        </p:blipFill>
        <p:spPr>
          <a:xfrm>
            <a:off x="0" y="2809875"/>
            <a:ext cx="2826595" cy="3997878"/>
          </a:xfrm>
          <a:prstGeom prst="rect">
            <a:avLst/>
          </a:prstGeom>
        </p:spPr>
      </p:pic>
      <p:pic>
        <p:nvPicPr>
          <p:cNvPr id="11" name="Picture 10" descr="A picture containing plate, indoor, dessert&#10;&#10;Description automatically generated">
            <a:extLst>
              <a:ext uri="{FF2B5EF4-FFF2-40B4-BE49-F238E27FC236}">
                <a16:creationId xmlns:a16="http://schemas.microsoft.com/office/drawing/2014/main" id="{51A6AA02-B656-97CA-F902-1FBBFD6A178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647318" y="-1"/>
            <a:ext cx="3544682" cy="2192815"/>
          </a:xfrm>
          <a:prstGeom prst="rect">
            <a:avLst/>
          </a:prstGeom>
        </p:spPr>
      </p:pic>
      <p:pic>
        <p:nvPicPr>
          <p:cNvPr id="13" name="Picture 12" descr="Text&#10;&#10;Description automatically generated">
            <a:extLst>
              <a:ext uri="{FF2B5EF4-FFF2-40B4-BE49-F238E27FC236}">
                <a16:creationId xmlns:a16="http://schemas.microsoft.com/office/drawing/2014/main" id="{483FD960-7F5B-FE96-1A4D-7F69F01D7785}"/>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813381" y="4391912"/>
            <a:ext cx="3549319" cy="2394404"/>
          </a:xfrm>
          <a:prstGeom prst="rect">
            <a:avLst/>
          </a:prstGeom>
        </p:spPr>
      </p:pic>
      <p:pic>
        <p:nvPicPr>
          <p:cNvPr id="15" name="Picture 14" descr="A close-up of hands shaking&#10;&#10;Description automatically generated with medium confidence">
            <a:extLst>
              <a:ext uri="{FF2B5EF4-FFF2-40B4-BE49-F238E27FC236}">
                <a16:creationId xmlns:a16="http://schemas.microsoft.com/office/drawing/2014/main" id="{445CA46C-3716-ECDD-F5E6-CF582CBDD321}"/>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3776962" y="1721709"/>
            <a:ext cx="4870355" cy="1080512"/>
          </a:xfrm>
          <a:prstGeom prst="rect">
            <a:avLst/>
          </a:prstGeom>
        </p:spPr>
      </p:pic>
      <p:pic>
        <p:nvPicPr>
          <p:cNvPr id="17" name="Picture 16" descr="Eyeglasses on top of eye chart">
            <a:extLst>
              <a:ext uri="{FF2B5EF4-FFF2-40B4-BE49-F238E27FC236}">
                <a16:creationId xmlns:a16="http://schemas.microsoft.com/office/drawing/2014/main" id="{6ADF3374-71AC-F012-9695-4E86BED15BB0}"/>
              </a:ext>
            </a:extLst>
          </p:cNvPr>
          <p:cNvPicPr>
            <a:picLocks noChangeAspect="1"/>
          </p:cNvPicPr>
          <p:nvPr/>
        </p:nvPicPr>
        <p:blipFill>
          <a:blip r:embed="rId12"/>
          <a:stretch>
            <a:fillRect/>
          </a:stretch>
        </p:blipFill>
        <p:spPr>
          <a:xfrm>
            <a:off x="2826594" y="2785410"/>
            <a:ext cx="3536105" cy="1606502"/>
          </a:xfrm>
          <a:prstGeom prst="rect">
            <a:avLst/>
          </a:prstGeom>
        </p:spPr>
      </p:pic>
      <p:pic>
        <p:nvPicPr>
          <p:cNvPr id="21" name="Picture 20" descr="A beach with writing in the sand&#10;&#10;Description automatically generated with low confidence">
            <a:extLst>
              <a:ext uri="{FF2B5EF4-FFF2-40B4-BE49-F238E27FC236}">
                <a16:creationId xmlns:a16="http://schemas.microsoft.com/office/drawing/2014/main" id="{D9319555-779A-3BA4-12CC-55C093F31732}"/>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6362700" y="4156520"/>
            <a:ext cx="2690824" cy="1077981"/>
          </a:xfrm>
          <a:prstGeom prst="rect">
            <a:avLst/>
          </a:prstGeom>
        </p:spPr>
      </p:pic>
      <p:pic>
        <p:nvPicPr>
          <p:cNvPr id="23" name="Picture 22">
            <a:extLst>
              <a:ext uri="{FF2B5EF4-FFF2-40B4-BE49-F238E27FC236}">
                <a16:creationId xmlns:a16="http://schemas.microsoft.com/office/drawing/2014/main" id="{F82B2060-35EE-1DCF-0BE3-4A614CAA618A}"/>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3791072" y="0"/>
            <a:ext cx="4870355" cy="1744672"/>
          </a:xfrm>
          <a:prstGeom prst="rect">
            <a:avLst/>
          </a:prstGeom>
        </p:spPr>
      </p:pic>
      <p:pic>
        <p:nvPicPr>
          <p:cNvPr id="26" name="Picture 25" descr="Text, letter&#10;&#10;Description automatically generated">
            <a:extLst>
              <a:ext uri="{FF2B5EF4-FFF2-40B4-BE49-F238E27FC236}">
                <a16:creationId xmlns:a16="http://schemas.microsoft.com/office/drawing/2014/main" id="{6FACA11E-07C8-B494-FCB0-FA3B89CF8393}"/>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9053524" y="4148791"/>
            <a:ext cx="3148012" cy="1110547"/>
          </a:xfrm>
          <a:prstGeom prst="rect">
            <a:avLst/>
          </a:prstGeom>
        </p:spPr>
      </p:pic>
    </p:spTree>
    <p:extLst>
      <p:ext uri="{BB962C8B-B14F-4D97-AF65-F5344CB8AC3E}">
        <p14:creationId xmlns:p14="http://schemas.microsoft.com/office/powerpoint/2010/main" val="1778279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1685D48-E130-D402-9639-C6CFBCA53AB6}"/>
              </a:ext>
            </a:extLst>
          </p:cNvPr>
          <p:cNvSpPr/>
          <p:nvPr/>
        </p:nvSpPr>
        <p:spPr>
          <a:xfrm>
            <a:off x="0" y="1190626"/>
            <a:ext cx="12192000" cy="561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Our Benefits in Detail</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a:xfrm>
            <a:off x="432000" y="1190626"/>
            <a:ext cx="11339513" cy="5543549"/>
          </a:xfrm>
        </p:spPr>
        <p:txBody>
          <a:bodyPr/>
          <a:lstStyle/>
          <a:p>
            <a:pPr marL="285750" indent="-285750">
              <a:buFont typeface="Arial" panose="020B0604020202020204" pitchFamily="34" charset="0"/>
              <a:buChar char="•"/>
            </a:pPr>
            <a:r>
              <a:rPr lang="en-US" dirty="0">
                <a:highlight>
                  <a:srgbClr val="FFFF00"/>
                </a:highlight>
              </a:rPr>
              <a:t>Insert here any benefits you offer to your employees:</a:t>
            </a:r>
          </a:p>
          <a:p>
            <a:pPr marL="285750" indent="-285750">
              <a:buFont typeface="Arial" panose="020B0604020202020204" pitchFamily="34" charset="0"/>
              <a:buChar char="•"/>
            </a:pPr>
            <a:r>
              <a:rPr lang="en-US" dirty="0">
                <a:solidFill>
                  <a:srgbClr val="FF0000"/>
                </a:solidFill>
              </a:rPr>
              <a:t>Generous salary in the Charity Sector</a:t>
            </a:r>
          </a:p>
          <a:p>
            <a:pPr marL="285750" indent="-285750">
              <a:buFont typeface="Arial" panose="020B0604020202020204" pitchFamily="34" charset="0"/>
              <a:buChar char="•"/>
            </a:pPr>
            <a:r>
              <a:rPr lang="en-US" dirty="0"/>
              <a:t>We pay, at a minimum, the Real Living Wage to all our employees</a:t>
            </a:r>
          </a:p>
          <a:p>
            <a:pPr marL="285750" indent="-285750">
              <a:buFont typeface="Arial" panose="020B0604020202020204" pitchFamily="34" charset="0"/>
              <a:buChar char="•"/>
            </a:pPr>
            <a:r>
              <a:rPr lang="en-US" dirty="0"/>
              <a:t>Pension Scheme with employer pension contributions of </a:t>
            </a:r>
            <a:r>
              <a:rPr lang="en-US" dirty="0">
                <a:highlight>
                  <a:srgbClr val="FFFF00"/>
                </a:highlight>
              </a:rPr>
              <a:t>X</a:t>
            </a:r>
            <a:r>
              <a:rPr lang="en-US" dirty="0"/>
              <a:t>%</a:t>
            </a:r>
          </a:p>
          <a:p>
            <a:pPr marL="285750" indent="-285750">
              <a:buFont typeface="Arial" panose="020B0604020202020204" pitchFamily="34" charset="0"/>
              <a:buChar char="•"/>
            </a:pPr>
            <a:r>
              <a:rPr lang="en-US" dirty="0">
                <a:solidFill>
                  <a:srgbClr val="FF0000"/>
                </a:solidFill>
              </a:rPr>
              <a:t>Life Assurance of 2 x Salary</a:t>
            </a:r>
          </a:p>
          <a:p>
            <a:pPr marL="285750" indent="-285750">
              <a:buFont typeface="Arial" panose="020B0604020202020204" pitchFamily="34" charset="0"/>
              <a:buChar char="•"/>
            </a:pPr>
            <a:r>
              <a:rPr lang="en-US" dirty="0">
                <a:solidFill>
                  <a:schemeClr val="tx1"/>
                </a:solidFill>
                <a:highlight>
                  <a:srgbClr val="FFFF00"/>
                </a:highlight>
              </a:rPr>
              <a:t>X</a:t>
            </a:r>
            <a:r>
              <a:rPr lang="en-US" dirty="0">
                <a:solidFill>
                  <a:srgbClr val="FF0000"/>
                </a:solidFill>
              </a:rPr>
              <a:t> </a:t>
            </a:r>
            <a:r>
              <a:rPr lang="en-US" dirty="0"/>
              <a:t>days annual leave, plus bank holidays </a:t>
            </a:r>
            <a:r>
              <a:rPr lang="en-US" dirty="0">
                <a:solidFill>
                  <a:srgbClr val="FF0000"/>
                </a:solidFill>
              </a:rPr>
              <a:t>and an additional X days leave at Christmas</a:t>
            </a:r>
          </a:p>
          <a:p>
            <a:pPr marL="285750" indent="-285750">
              <a:buFont typeface="Arial" panose="020B0604020202020204" pitchFamily="34" charset="0"/>
              <a:buChar char="•"/>
            </a:pPr>
            <a:r>
              <a:rPr lang="en-US" dirty="0">
                <a:solidFill>
                  <a:srgbClr val="FF0000"/>
                </a:solidFill>
              </a:rPr>
              <a:t>Enhanced Company Sick Pay, Maternity Pay, Paternity Pay and Adoption Pay</a:t>
            </a:r>
          </a:p>
          <a:p>
            <a:pPr marL="285750" indent="-285750">
              <a:buFont typeface="Arial" panose="020B0604020202020204" pitchFamily="34" charset="0"/>
              <a:buChar char="•"/>
            </a:pPr>
            <a:r>
              <a:rPr lang="en-US" dirty="0">
                <a:solidFill>
                  <a:srgbClr val="FF0000"/>
                </a:solidFill>
              </a:rPr>
              <a:t>Positive approach to Mental Health and Wellbeing for all employees</a:t>
            </a:r>
          </a:p>
          <a:p>
            <a:pPr marL="285750" indent="-285750">
              <a:buFont typeface="Arial" panose="020B0604020202020204" pitchFamily="34" charset="0"/>
              <a:buChar char="•"/>
            </a:pPr>
            <a:r>
              <a:rPr lang="en-US" dirty="0">
                <a:solidFill>
                  <a:srgbClr val="FF0000"/>
                </a:solidFill>
              </a:rPr>
              <a:t>Employee Assistance </a:t>
            </a:r>
            <a:r>
              <a:rPr lang="en-US" dirty="0" err="1">
                <a:solidFill>
                  <a:srgbClr val="FF0000"/>
                </a:solidFill>
              </a:rPr>
              <a:t>Programme</a:t>
            </a:r>
            <a:r>
              <a:rPr lang="en-US" dirty="0">
                <a:solidFill>
                  <a:srgbClr val="FF0000"/>
                </a:solidFill>
              </a:rPr>
              <a:t>, Mental Health Support and access to our Diocesan Counsellor</a:t>
            </a:r>
          </a:p>
          <a:p>
            <a:pPr marL="285750" indent="-285750">
              <a:buFont typeface="Arial" panose="020B0604020202020204" pitchFamily="34" charset="0"/>
              <a:buChar char="•"/>
            </a:pPr>
            <a:r>
              <a:rPr lang="en-US" dirty="0">
                <a:solidFill>
                  <a:srgbClr val="FF0000"/>
                </a:solidFill>
              </a:rPr>
              <a:t>Reward and Recognition Package</a:t>
            </a:r>
          </a:p>
          <a:p>
            <a:pPr marL="285750" indent="-285750">
              <a:buFont typeface="Arial" panose="020B0604020202020204" pitchFamily="34" charset="0"/>
              <a:buChar char="•"/>
            </a:pPr>
            <a:r>
              <a:rPr lang="en-US" dirty="0"/>
              <a:t>Eye Care Vouchers</a:t>
            </a:r>
          </a:p>
          <a:p>
            <a:pPr marL="285750" indent="-285750">
              <a:buFont typeface="Arial" panose="020B0604020202020204" pitchFamily="34" charset="0"/>
              <a:buChar char="•"/>
            </a:pPr>
            <a:r>
              <a:rPr lang="en-US" dirty="0"/>
              <a:t>Training &amp; Development</a:t>
            </a:r>
          </a:p>
          <a:p>
            <a:pPr marL="285750" indent="-285750">
              <a:buFont typeface="Arial" panose="020B0604020202020204" pitchFamily="34" charset="0"/>
              <a:buChar char="•"/>
            </a:pPr>
            <a:r>
              <a:rPr lang="en-US" dirty="0">
                <a:solidFill>
                  <a:srgbClr val="FF0000"/>
                </a:solidFill>
              </a:rPr>
              <a:t>Free Bible study resources</a:t>
            </a:r>
          </a:p>
          <a:p>
            <a:pPr marL="285750" indent="-285750">
              <a:buFont typeface="Arial" panose="020B0604020202020204" pitchFamily="34" charset="0"/>
              <a:buChar char="•"/>
            </a:pPr>
            <a:r>
              <a:rPr lang="en-US" dirty="0">
                <a:solidFill>
                  <a:srgbClr val="FF0000"/>
                </a:solidFill>
              </a:rPr>
              <a:t>Weekly Tea/Coffee Staff get togethers and other staff events</a:t>
            </a:r>
            <a:endParaRPr lang="en-GB" dirty="0">
              <a:solidFill>
                <a:srgbClr val="FF0000"/>
              </a:solidFill>
            </a:endParaRPr>
          </a:p>
          <a:p>
            <a:endParaRPr lang="en-US" dirty="0"/>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2000" y="902210"/>
            <a:ext cx="3358950" cy="97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9</a:t>
            </a:fld>
            <a:endParaRPr lang="en-US" dirty="0"/>
          </a:p>
        </p:txBody>
      </p:sp>
    </p:spTree>
    <p:extLst>
      <p:ext uri="{BB962C8B-B14F-4D97-AF65-F5344CB8AC3E}">
        <p14:creationId xmlns:p14="http://schemas.microsoft.com/office/powerpoint/2010/main" val="3956193014"/>
      </p:ext>
    </p:extLst>
  </p:cSld>
  <p:clrMapOvr>
    <a:masterClrMapping/>
  </p:clrMapOvr>
</p:sld>
</file>

<file path=ppt/theme/theme1.xml><?xml version="1.0" encoding="utf-8"?>
<a:theme xmlns:a="http://schemas.openxmlformats.org/drawingml/2006/main" name="Office Theme">
  <a:themeElements>
    <a:clrScheme name="Custom 8">
      <a:dk1>
        <a:sysClr val="windowText" lastClr="000000"/>
      </a:dk1>
      <a:lt1>
        <a:sysClr val="window" lastClr="FFFFFF"/>
      </a:lt1>
      <a:dk2>
        <a:srgbClr val="2C3C43"/>
      </a:dk2>
      <a:lt2>
        <a:srgbClr val="EBEBEB"/>
      </a:lt2>
      <a:accent1>
        <a:srgbClr val="990033"/>
      </a:accent1>
      <a:accent2>
        <a:srgbClr val="990033"/>
      </a:accent2>
      <a:accent3>
        <a:srgbClr val="990033"/>
      </a:accent3>
      <a:accent4>
        <a:srgbClr val="990033"/>
      </a:accent4>
      <a:accent5>
        <a:srgbClr val="990033"/>
      </a:accent5>
      <a:accent6>
        <a:srgbClr val="990033"/>
      </a:accent6>
      <a:hlink>
        <a:srgbClr val="990033"/>
      </a:hlink>
      <a:folHlink>
        <a:srgbClr val="99003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3512532b-0154-4a35-abd3-e4aecfdbc090" xsi:nil="true"/>
    <lcf76f155ced4ddcb4097134ff3c332f xmlns="3512532b-0154-4a35-abd3-e4aecfdbc090">
      <Terms xmlns="http://schemas.microsoft.com/office/infopath/2007/PartnerControls"/>
    </lcf76f155ced4ddcb4097134ff3c332f>
    <TaxCatchAll xmlns="926f550a-dd3c-46da-911d-b48dd5009da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285429128E7C4F9600AE224C03363C" ma:contentTypeVersion="21" ma:contentTypeDescription="Create a new document." ma:contentTypeScope="" ma:versionID="ece7621698ce321158f86ba452941d12">
  <xsd:schema xmlns:xsd="http://www.w3.org/2001/XMLSchema" xmlns:xs="http://www.w3.org/2001/XMLSchema" xmlns:p="http://schemas.microsoft.com/office/2006/metadata/properties" xmlns:ns2="926f550a-dd3c-46da-911d-b48dd5009da6" xmlns:ns3="3512532b-0154-4a35-abd3-e4aecfdbc090" targetNamespace="http://schemas.microsoft.com/office/2006/metadata/properties" ma:root="true" ma:fieldsID="13a17c5f19a364c6153594e715653980" ns2:_="" ns3:_="">
    <xsd:import namespace="926f550a-dd3c-46da-911d-b48dd5009da6"/>
    <xsd:import namespace="3512532b-0154-4a35-abd3-e4aecfdbc09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2:TaxCatchAll"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6f550a-dd3c-46da-911d-b48dd5009da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24b11a9-5e1b-4f61-a205-f6390f646d17}" ma:internalName="TaxCatchAll" ma:showField="CatchAllData" ma:web="926f550a-dd3c-46da-911d-b48dd5009da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512532b-0154-4a35-abd3-e4aecfdbc09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b709a23-7e7c-4322-9729-020c8f79a22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E15EA0-2F38-456B-B156-038699A5D17F}">
  <ds:schemaRefs>
    <ds:schemaRef ds:uri="http://schemas.microsoft.com/sharepoint/v3/contenttype/forms"/>
  </ds:schemaRefs>
</ds:datastoreItem>
</file>

<file path=customXml/itemProps2.xml><?xml version="1.0" encoding="utf-8"?>
<ds:datastoreItem xmlns:ds="http://schemas.openxmlformats.org/officeDocument/2006/customXml" ds:itemID="{BF90D0D0-7C1D-47FF-A2F0-9937AA567A3D}">
  <ds:schemaRefs>
    <ds:schemaRef ds:uri="3512532b-0154-4a35-abd3-e4aecfdbc090"/>
    <ds:schemaRef ds:uri="http://purl.org/dc/elements/1.1/"/>
    <ds:schemaRef ds:uri="http://www.w3.org/XML/1998/namespace"/>
    <ds:schemaRef ds:uri="http://schemas.microsoft.com/office/2006/documentManagement/types"/>
    <ds:schemaRef ds:uri="http://schemas.microsoft.com/office/infopath/2007/PartnerControls"/>
    <ds:schemaRef ds:uri="http://purl.org/dc/dcmitype/"/>
    <ds:schemaRef ds:uri="926f550a-dd3c-46da-911d-b48dd5009da6"/>
    <ds:schemaRef ds:uri="http://purl.org/dc/term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4BFCC41D-BF14-4DA6-A447-1BCAD7BFCF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6f550a-dd3c-46da-911d-b48dd5009da6"/>
    <ds:schemaRef ds:uri="3512532b-0154-4a35-abd3-e4aecfdbc0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Bright business presentation</Template>
  <TotalTime>213</TotalTime>
  <Words>1191</Words>
  <Application>Microsoft Office PowerPoint</Application>
  <PresentationFormat>Widescreen</PresentationFormat>
  <Paragraphs>80</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Bradley Hand ITC</vt:lpstr>
      <vt:lpstr>Calibri</vt:lpstr>
      <vt:lpstr>Candara</vt:lpstr>
      <vt:lpstr>Corbel</vt:lpstr>
      <vt:lpstr>Times New Roman</vt:lpstr>
      <vt:lpstr>Office Theme</vt:lpstr>
      <vt:lpstr>Candidate Recruitment Pack</vt:lpstr>
      <vt:lpstr>About the Diocese of Coventry</vt:lpstr>
      <vt:lpstr>About the PCC/PARISH</vt:lpstr>
      <vt:lpstr>PowerPoint Presentation</vt:lpstr>
      <vt:lpstr>Equality, Diversity &amp; Inclusion</vt:lpstr>
      <vt:lpstr>Equality, Diversity and Inclusion Statement</vt:lpstr>
      <vt:lpstr>Our Values</vt:lpstr>
      <vt:lpstr>Employee Benefits</vt:lpstr>
      <vt:lpstr>Our Benefits in Detail</vt:lpstr>
      <vt:lpstr>The Application form</vt:lpstr>
      <vt:lpstr>How to complete our application form</vt:lpstr>
      <vt:lpstr>Tips for showing you meet the criteria on the Person Specification</vt:lpstr>
      <vt:lpstr>Thank you for applying to work for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Simone Smith</dc:creator>
  <cp:lastModifiedBy>Simone Smith</cp:lastModifiedBy>
  <cp:revision>2</cp:revision>
  <dcterms:created xsi:type="dcterms:W3CDTF">2022-12-21T13:00:59Z</dcterms:created>
  <dcterms:modified xsi:type="dcterms:W3CDTF">2024-05-22T07:00:12Z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0x010100AE285429128E7C4F9600AE224C03363C</vt:lpwstr>
  </property>
  <property fmtid="{D5CDD505-2E9C-101B-9397-08002B2CF9AE}" pid="3" name="MediaServiceImageTags">
    <vt:lpwstr/>
  </property>
</Properties>
</file>